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00" r:id="rId2"/>
    <p:sldId id="299" r:id="rId3"/>
    <p:sldId id="298" r:id="rId4"/>
    <p:sldId id="29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4" r:id="rId21"/>
    <p:sldId id="277" r:id="rId22"/>
    <p:sldId id="278" r:id="rId23"/>
    <p:sldId id="279" r:id="rId24"/>
    <p:sldId id="296" r:id="rId25"/>
    <p:sldId id="281" r:id="rId26"/>
    <p:sldId id="297" r:id="rId27"/>
    <p:sldId id="283" r:id="rId28"/>
    <p:sldId id="286" r:id="rId29"/>
    <p:sldId id="287" r:id="rId30"/>
    <p:sldId id="291" r:id="rId31"/>
    <p:sldId id="289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6"/>
    <p:restoredTop sz="94673"/>
  </p:normalViewPr>
  <p:slideViewPr>
    <p:cSldViewPr snapToGrid="0">
      <p:cViewPr varScale="1">
        <p:scale>
          <a:sx n="126" d="100"/>
          <a:sy n="12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image" Target="../media/image8.png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image" Target="../media/image11.jpeg"/><Relationship Id="rId47" Type="http://schemas.openxmlformats.org/officeDocument/2006/relationships/image" Target="../media/image16.jpeg"/><Relationship Id="rId50" Type="http://schemas.openxmlformats.org/officeDocument/2006/relationships/image" Target="../media/image19.png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slideLayout" Target="../slideLayouts/slideLayout7.xml"/><Relationship Id="rId40" Type="http://schemas.openxmlformats.org/officeDocument/2006/relationships/image" Target="../media/image9.png"/><Relationship Id="rId45" Type="http://schemas.openxmlformats.org/officeDocument/2006/relationships/image" Target="../media/image14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image" Target="../media/image18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image" Target="../media/image13.png"/><Relationship Id="rId52" Type="http://schemas.openxmlformats.org/officeDocument/2006/relationships/image" Target="../media/image21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image" Target="../media/image12.png"/><Relationship Id="rId48" Type="http://schemas.openxmlformats.org/officeDocument/2006/relationships/image" Target="../media/image17.jpeg"/><Relationship Id="rId8" Type="http://schemas.openxmlformats.org/officeDocument/2006/relationships/tags" Target="../tags/tag11.xml"/><Relationship Id="rId51" Type="http://schemas.openxmlformats.org/officeDocument/2006/relationships/image" Target="../media/image20.png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image" Target="../media/image7.png"/><Relationship Id="rId46" Type="http://schemas.openxmlformats.org/officeDocument/2006/relationships/image" Target="../media/image15.jpeg"/><Relationship Id="rId20" Type="http://schemas.openxmlformats.org/officeDocument/2006/relationships/tags" Target="../tags/tag23.xml"/><Relationship Id="rId41" Type="http://schemas.openxmlformats.org/officeDocument/2006/relationships/image" Target="../media/image10.emf"/><Relationship Id="rId1" Type="http://schemas.openxmlformats.org/officeDocument/2006/relationships/tags" Target="../tags/tag4.xml"/><Relationship Id="rId6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06195-3F9E-9640-B10A-ECB37CB6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 Web portail Fluo</a:t>
            </a:r>
          </a:p>
        </p:txBody>
      </p:sp>
    </p:spTree>
    <p:extLst>
      <p:ext uri="{BB962C8B-B14F-4D97-AF65-F5344CB8AC3E}">
        <p14:creationId xmlns:p14="http://schemas.microsoft.com/office/powerpoint/2010/main" val="14761097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Espace réservé du pied de page 2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432" name="Rectangle 3"/>
          <p:cNvSpPr/>
          <p:nvPr/>
        </p:nvSpPr>
        <p:spPr>
          <a:xfrm>
            <a:off x="3881447" y="327155"/>
            <a:ext cx="7472354" cy="599441"/>
          </a:xfrm>
          <a:prstGeom prst="rect">
            <a:avLst/>
          </a:prstGeom>
          <a:solidFill>
            <a:srgbClr val="C5E0B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/>
            </a:lvl1pPr>
          </a:lstStyle>
          <a:p>
            <a:r>
              <a:t>GANIL , ALTO, CERN-ISOLDE,  FAIR-GSI,  Riken, Jyväskylä, Argonne, LNG, Dubna…</a:t>
            </a:r>
          </a:p>
        </p:txBody>
      </p:sp>
      <p:sp>
        <p:nvSpPr>
          <p:cNvPr id="433" name="ZoneTexte 4"/>
          <p:cNvSpPr txBox="1"/>
          <p:nvPr/>
        </p:nvSpPr>
        <p:spPr>
          <a:xfrm>
            <a:off x="121188" y="142228"/>
            <a:ext cx="3749934" cy="688341"/>
          </a:xfrm>
          <a:prstGeom prst="rect">
            <a:avLst/>
          </a:prstGeom>
          <a:solidFill>
            <a:srgbClr val="C5E0B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r>
              <a:t>Nuclear Physics </a:t>
            </a:r>
          </a:p>
        </p:txBody>
      </p:sp>
      <p:sp>
        <p:nvSpPr>
          <p:cNvPr id="434" name="ZoneTexte 42"/>
          <p:cNvSpPr txBox="1"/>
          <p:nvPr/>
        </p:nvSpPr>
        <p:spPr>
          <a:xfrm>
            <a:off x="8259658" y="2193762"/>
            <a:ext cx="2412336" cy="612141"/>
          </a:xfrm>
          <a:prstGeom prst="rect">
            <a:avLst/>
          </a:prstGeom>
          <a:ln w="381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delayed/recoil spectroscopy</a:t>
            </a:r>
          </a:p>
        </p:txBody>
      </p:sp>
      <p:sp>
        <p:nvSpPr>
          <p:cNvPr id="435" name="ZoneTexte 43"/>
          <p:cNvSpPr txBox="1"/>
          <p:nvPr/>
        </p:nvSpPr>
        <p:spPr>
          <a:xfrm>
            <a:off x="8259658" y="4342245"/>
            <a:ext cx="2412336" cy="386419"/>
          </a:xfrm>
          <a:prstGeom prst="rect">
            <a:avLst/>
          </a:prstGeom>
          <a:ln w="381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/>
            </a:pPr>
            <a:r>
              <a:t>prompt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g</a:t>
            </a:r>
            <a:r>
              <a:t>-spectroscopy</a:t>
            </a:r>
          </a:p>
        </p:txBody>
      </p:sp>
      <p:sp>
        <p:nvSpPr>
          <p:cNvPr id="436" name="ZoneTexte 44"/>
          <p:cNvSpPr txBox="1"/>
          <p:nvPr/>
        </p:nvSpPr>
        <p:spPr>
          <a:xfrm>
            <a:off x="8259660" y="3872305"/>
            <a:ext cx="2412335" cy="370841"/>
          </a:xfrm>
          <a:prstGeom prst="rect">
            <a:avLst/>
          </a:prstGeom>
          <a:ln w="381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mass spectroscopy</a:t>
            </a:r>
          </a:p>
        </p:txBody>
      </p:sp>
      <p:sp>
        <p:nvSpPr>
          <p:cNvPr id="437" name="ZoneTexte 45"/>
          <p:cNvSpPr txBox="1"/>
          <p:nvPr/>
        </p:nvSpPr>
        <p:spPr>
          <a:xfrm>
            <a:off x="8259658" y="2909922"/>
            <a:ext cx="2412336" cy="853441"/>
          </a:xfrm>
          <a:prstGeom prst="rect">
            <a:avLst/>
          </a:prstGeom>
          <a:ln w="381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particle and missing/invariant-mass spectroscopy</a:t>
            </a:r>
          </a:p>
        </p:txBody>
      </p:sp>
      <p:sp>
        <p:nvSpPr>
          <p:cNvPr id="438" name="ZoneTexte 48"/>
          <p:cNvSpPr txBox="1"/>
          <p:nvPr/>
        </p:nvSpPr>
        <p:spPr>
          <a:xfrm>
            <a:off x="604508" y="1079296"/>
            <a:ext cx="38577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Several detector developpements :</a:t>
            </a:r>
          </a:p>
        </p:txBody>
      </p:sp>
      <p:sp>
        <p:nvSpPr>
          <p:cNvPr id="439" name="ZoneTexte 91"/>
          <p:cNvSpPr txBox="1"/>
          <p:nvPr/>
        </p:nvSpPr>
        <p:spPr>
          <a:xfrm>
            <a:off x="8259660" y="1723821"/>
            <a:ext cx="2412335" cy="370841"/>
          </a:xfrm>
          <a:prstGeom prst="rect">
            <a:avLst/>
          </a:prstGeom>
          <a:ln w="381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laser spectroscopy</a:t>
            </a:r>
          </a:p>
        </p:txBody>
      </p:sp>
      <p:sp>
        <p:nvSpPr>
          <p:cNvPr id="440" name="ZoneTexte 92"/>
          <p:cNvSpPr txBox="1"/>
          <p:nvPr/>
        </p:nvSpPr>
        <p:spPr>
          <a:xfrm>
            <a:off x="392466" y="1723821"/>
            <a:ext cx="3565082" cy="853441"/>
          </a:xfrm>
          <a:prstGeom prst="rect">
            <a:avLst/>
          </a:prstGeom>
          <a:ln w="3810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/>
            </a:pPr>
            <a:r>
              <a:t>hall 110 instrumentation at ALTO</a:t>
            </a:r>
          </a:p>
          <a:p>
            <a:pPr algn="ctr">
              <a:defRPr sz="1600"/>
            </a:pPr>
            <a:r>
              <a:t>BEDO, TETRA, POLAREX, LINO, MLL-Trap</a:t>
            </a:r>
          </a:p>
        </p:txBody>
      </p:sp>
      <p:sp>
        <p:nvSpPr>
          <p:cNvPr id="441" name="ZoneTexte 94"/>
          <p:cNvSpPr txBox="1"/>
          <p:nvPr/>
        </p:nvSpPr>
        <p:spPr>
          <a:xfrm>
            <a:off x="412288" y="2475683"/>
            <a:ext cx="3545260" cy="370841"/>
          </a:xfrm>
          <a:prstGeom prst="rect">
            <a:avLst/>
          </a:prstGeom>
          <a:ln w="3810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GRIT/MUGAST</a:t>
            </a:r>
          </a:p>
        </p:txBody>
      </p:sp>
      <p:sp>
        <p:nvSpPr>
          <p:cNvPr id="442" name="ZoneTexte 96"/>
          <p:cNvSpPr txBox="1"/>
          <p:nvPr/>
        </p:nvSpPr>
        <p:spPr>
          <a:xfrm>
            <a:off x="412286" y="2969174"/>
            <a:ext cx="3525441" cy="612141"/>
          </a:xfrm>
          <a:prstGeom prst="rect">
            <a:avLst/>
          </a:prstGeom>
          <a:ln w="3810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GABRIELA@Dubna, S3-REGLIS@SPIRAL2 </a:t>
            </a:r>
          </a:p>
        </p:txBody>
      </p:sp>
      <p:sp>
        <p:nvSpPr>
          <p:cNvPr id="443" name="ZoneTexte 97"/>
          <p:cNvSpPr txBox="1"/>
          <p:nvPr/>
        </p:nvSpPr>
        <p:spPr>
          <a:xfrm>
            <a:off x="412286" y="3462666"/>
            <a:ext cx="3525441" cy="370841"/>
          </a:xfrm>
          <a:prstGeom prst="rect">
            <a:avLst/>
          </a:prstGeom>
          <a:ln w="3810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AGATA, OUPS </a:t>
            </a:r>
          </a:p>
        </p:txBody>
      </p:sp>
      <p:sp>
        <p:nvSpPr>
          <p:cNvPr id="444" name="ZoneTexte 99"/>
          <p:cNvSpPr txBox="1"/>
          <p:nvPr/>
        </p:nvSpPr>
        <p:spPr>
          <a:xfrm>
            <a:off x="412286" y="3956156"/>
            <a:ext cx="3525441" cy="370841"/>
          </a:xfrm>
          <a:prstGeom prst="rect">
            <a:avLst/>
          </a:prstGeom>
          <a:ln w="3810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FAZIA</a:t>
            </a:r>
          </a:p>
        </p:txBody>
      </p:sp>
      <p:sp>
        <p:nvSpPr>
          <p:cNvPr id="445" name="ZoneTexte 100"/>
          <p:cNvSpPr txBox="1"/>
          <p:nvPr/>
        </p:nvSpPr>
        <p:spPr>
          <a:xfrm>
            <a:off x="4630084" y="1723821"/>
            <a:ext cx="2409879" cy="361316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ALTO ISOL-photofission</a:t>
            </a:r>
          </a:p>
        </p:txBody>
      </p:sp>
      <p:sp>
        <p:nvSpPr>
          <p:cNvPr id="446" name="ZoneTexte 102"/>
          <p:cNvSpPr txBox="1"/>
          <p:nvPr/>
        </p:nvSpPr>
        <p:spPr>
          <a:xfrm>
            <a:off x="4630083" y="2951317"/>
            <a:ext cx="2409879" cy="361316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S3-LEB RIBs</a:t>
            </a:r>
          </a:p>
        </p:txBody>
      </p:sp>
      <p:sp>
        <p:nvSpPr>
          <p:cNvPr id="447" name="ZoneTexte 104"/>
          <p:cNvSpPr txBox="1"/>
          <p:nvPr/>
        </p:nvSpPr>
        <p:spPr>
          <a:xfrm>
            <a:off x="4630083" y="2240909"/>
            <a:ext cx="2409879" cy="602616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neutron beams: LICORNE@ALTO</a:t>
            </a:r>
          </a:p>
        </p:txBody>
      </p:sp>
      <p:sp>
        <p:nvSpPr>
          <p:cNvPr id="448" name="ZoneTexte 107"/>
          <p:cNvSpPr txBox="1"/>
          <p:nvPr/>
        </p:nvSpPr>
        <p:spPr>
          <a:xfrm>
            <a:off x="4494648" y="940797"/>
            <a:ext cx="268075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Several Accelerator &amp; beam developments</a:t>
            </a:r>
          </a:p>
        </p:txBody>
      </p:sp>
      <p:sp>
        <p:nvSpPr>
          <p:cNvPr id="449" name="ZoneTexte 108"/>
          <p:cNvSpPr txBox="1"/>
          <p:nvPr/>
        </p:nvSpPr>
        <p:spPr>
          <a:xfrm>
            <a:off x="7800376" y="1071902"/>
            <a:ext cx="364182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Several techniques mastered @Orsay</a:t>
            </a:r>
          </a:p>
        </p:txBody>
      </p:sp>
      <p:sp>
        <p:nvSpPr>
          <p:cNvPr id="450" name="Rectangle 109"/>
          <p:cNvSpPr/>
          <p:nvPr/>
        </p:nvSpPr>
        <p:spPr>
          <a:xfrm>
            <a:off x="121188" y="4787689"/>
            <a:ext cx="11985088" cy="1131079"/>
          </a:xfrm>
          <a:prstGeom prst="rect">
            <a:avLst/>
          </a:prstGeom>
          <a:ln w="76200">
            <a:solidFill>
              <a:srgbClr val="FF0000">
                <a:alpha val="26000"/>
              </a:srgb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Success of </a:t>
            </a:r>
            <a:r>
              <a:rPr b="1" u="sng" dirty="0"/>
              <a:t>SPIRAL2@GANIL</a:t>
            </a:r>
            <a:r>
              <a:rPr dirty="0"/>
              <a:t>. Further increase the impact of the </a:t>
            </a:r>
            <a:r>
              <a:rPr dirty="0" err="1"/>
              <a:t>Orsay</a:t>
            </a:r>
            <a:r>
              <a:rPr dirty="0"/>
              <a:t> community. 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  <a:defRPr b="1" u="sng"/>
            </a:pPr>
            <a:r>
              <a:rPr dirty="0"/>
              <a:t>ALTO (upgrade) </a:t>
            </a:r>
            <a:r>
              <a:rPr b="0" u="none" dirty="0"/>
              <a:t>: focused on fundamental nuclear activities and platform opened to other disciplines and applications (health / radionuclides, material science, detector tests…).</a:t>
            </a:r>
          </a:p>
        </p:txBody>
      </p:sp>
      <p:sp>
        <p:nvSpPr>
          <p:cNvPr id="451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452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Espace réservé du pied de page 2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455" name="ZoneTexte 7"/>
          <p:cNvSpPr txBox="1"/>
          <p:nvPr/>
        </p:nvSpPr>
        <p:spPr>
          <a:xfrm>
            <a:off x="8647092" y="1734822"/>
            <a:ext cx="2943112" cy="624841"/>
          </a:xfrm>
          <a:prstGeom prst="rect">
            <a:avLst/>
          </a:prstGeom>
          <a:solidFill>
            <a:schemeClr val="accent4">
              <a:alpha val="3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r>
              <a:t>Astroparticles</a:t>
            </a:r>
          </a:p>
        </p:txBody>
      </p:sp>
      <p:sp>
        <p:nvSpPr>
          <p:cNvPr id="456" name="ZoneTexte 8"/>
          <p:cNvSpPr txBox="1"/>
          <p:nvPr/>
        </p:nvSpPr>
        <p:spPr>
          <a:xfrm>
            <a:off x="8817323" y="2572070"/>
            <a:ext cx="2330461" cy="802641"/>
          </a:xfrm>
          <a:prstGeom prst="rect">
            <a:avLst/>
          </a:prstGeom>
          <a:solidFill>
            <a:srgbClr val="AFABAB">
              <a:alpha val="4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/>
            </a:pPr>
            <a:r>
              <a:t>AstroNuclear/</a:t>
            </a:r>
          </a:p>
          <a:p>
            <a:pPr algn="ctr">
              <a:defRPr sz="2400"/>
            </a:pPr>
            <a:r>
              <a:t>Astro chemistry </a:t>
            </a:r>
          </a:p>
        </p:txBody>
      </p:sp>
      <p:grpSp>
        <p:nvGrpSpPr>
          <p:cNvPr id="459" name="Ellipse 26"/>
          <p:cNvGrpSpPr/>
          <p:nvPr/>
        </p:nvGrpSpPr>
        <p:grpSpPr>
          <a:xfrm>
            <a:off x="8850641" y="21304"/>
            <a:ext cx="3269673" cy="1431640"/>
            <a:chOff x="0" y="0"/>
            <a:chExt cx="3269671" cy="1431638"/>
          </a:xfrm>
        </p:grpSpPr>
        <p:sp>
          <p:nvSpPr>
            <p:cNvPr id="457" name="Oval"/>
            <p:cNvSpPr/>
            <p:nvPr/>
          </p:nvSpPr>
          <p:spPr>
            <a:xfrm>
              <a:off x="0" y="-1"/>
              <a:ext cx="3269672" cy="1431640"/>
            </a:xfrm>
            <a:prstGeom prst="ellipse">
              <a:avLst/>
            </a:prstGeom>
            <a:solidFill>
              <a:srgbClr val="E7E6E6"/>
            </a:solidFill>
            <a:ln w="76200" cap="flat">
              <a:solidFill>
                <a:srgbClr val="D0CE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8" name="Permanent : 41+2…"/>
            <p:cNvSpPr txBox="1"/>
            <p:nvPr/>
          </p:nvSpPr>
          <p:spPr>
            <a:xfrm>
              <a:off x="524552" y="85898"/>
              <a:ext cx="2220568" cy="125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Permanent : 41+2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PostDoc : 16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PHD : 12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Emerites : 5</a:t>
              </a:r>
            </a:p>
          </p:txBody>
        </p:sp>
      </p:grpSp>
      <p:sp>
        <p:nvSpPr>
          <p:cNvPr id="460" name="ZoneTexte 28"/>
          <p:cNvSpPr txBox="1"/>
          <p:nvPr/>
        </p:nvSpPr>
        <p:spPr>
          <a:xfrm>
            <a:off x="9042407" y="5618712"/>
            <a:ext cx="1879586" cy="624841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/>
            </a:lvl1pPr>
          </a:lstStyle>
          <a:p>
            <a:r>
              <a:t>Neutrino</a:t>
            </a:r>
          </a:p>
        </p:txBody>
      </p:sp>
      <p:sp>
        <p:nvSpPr>
          <p:cNvPr id="461" name="ZoneTexte 29"/>
          <p:cNvSpPr txBox="1"/>
          <p:nvPr/>
        </p:nvSpPr>
        <p:spPr>
          <a:xfrm>
            <a:off x="8703290" y="4859985"/>
            <a:ext cx="2662720" cy="624841"/>
          </a:xfrm>
          <a:prstGeom prst="rect">
            <a:avLst/>
          </a:prstGeom>
          <a:solidFill>
            <a:srgbClr val="7030A0">
              <a:alpha val="4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/>
            </a:lvl1pPr>
          </a:lstStyle>
          <a:p>
            <a:r>
              <a:t>Dark Matter </a:t>
            </a:r>
          </a:p>
        </p:txBody>
      </p:sp>
      <p:sp>
        <p:nvSpPr>
          <p:cNvPr id="462" name="Rectangle 40"/>
          <p:cNvSpPr txBox="1"/>
          <p:nvPr/>
        </p:nvSpPr>
        <p:spPr>
          <a:xfrm>
            <a:off x="96861" y="1734822"/>
            <a:ext cx="8468019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Char char="➢"/>
            </a:pPr>
            <a:r>
              <a:t>Gravitational waves : discovery and new astronomy</a:t>
            </a:r>
          </a:p>
          <a:p>
            <a:pPr marL="285750" indent="-285750" algn="just">
              <a:buSzPct val="100000"/>
              <a:buChar char="➢"/>
            </a:pPr>
            <a:r>
              <a:t>Multi-messenger astronomy : transient sky, acceleration mechanisms and dynamics of the violent Universe</a:t>
            </a:r>
          </a:p>
          <a:p>
            <a:pPr algn="just"/>
            <a:endParaRPr/>
          </a:p>
          <a:p>
            <a:pPr marL="285750" indent="-285750" algn="just">
              <a:buSzPct val="100000"/>
              <a:buChar char="➢"/>
            </a:pPr>
            <a:r>
              <a:t>Origin of the elements / nuclear processes at work in astrophysical sites</a:t>
            </a:r>
          </a:p>
          <a:p>
            <a:pPr marL="285750" indent="-285750" algn="just">
              <a:buSzPct val="100000"/>
              <a:buChar char="➢"/>
            </a:pPr>
            <a:r>
              <a:t>Matter in the stellar envelopes,  journey in the interstellar medium, incorporation into protoplanetary disk</a:t>
            </a:r>
          </a:p>
          <a:p>
            <a:pPr algn="just"/>
            <a:endParaRPr/>
          </a:p>
          <a:p>
            <a:pPr marL="285750" indent="-285750" algn="just">
              <a:buSzPct val="100000"/>
              <a:buChar char="➢"/>
            </a:pPr>
            <a:r>
              <a:t>Fundamental tests of fundamental physics: (modified)Gravity, Lorentz Invariance.</a:t>
            </a:r>
          </a:p>
          <a:p>
            <a:pPr marL="285750" indent="-285750" algn="just">
              <a:buSzPct val="100000"/>
              <a:buChar char="➢"/>
            </a:pPr>
            <a:r>
              <a:t>Model of Primordial Universe. Improving knowledge of cosmological parameters; CMB</a:t>
            </a:r>
          </a:p>
          <a:p>
            <a:pPr marL="285750" indent="-285750" algn="just">
              <a:buSzPct val="100000"/>
              <a:buChar char="➢"/>
            </a:pPr>
            <a:r>
              <a:t>Search for (primordial) GW  of inflation through CMB B modes</a:t>
            </a:r>
          </a:p>
          <a:p>
            <a:pPr marL="285750" indent="-285750" algn="just">
              <a:buSzPct val="100000"/>
              <a:buChar char="➢"/>
            </a:pPr>
            <a:r>
              <a:t>Elucidating the Dark Energy</a:t>
            </a:r>
          </a:p>
          <a:p>
            <a:pPr marL="285750" indent="-285750" algn="just">
              <a:buSzPct val="100000"/>
              <a:buChar char="➢"/>
            </a:pPr>
            <a:endParaRPr/>
          </a:p>
          <a:p>
            <a:pPr marL="285750" indent="-285750" algn="just">
              <a:buSzPct val="100000"/>
              <a:buChar char="➢"/>
            </a:pPr>
            <a:r>
              <a:t>Search for Dark Matter directly and indirectly : WIMPS, Dark Photons, Axions…</a:t>
            </a:r>
          </a:p>
          <a:p>
            <a:pPr marL="285750" indent="-285750" algn="just">
              <a:buSzPct val="100000"/>
              <a:buChar char="➢"/>
            </a:pPr>
            <a:endParaRPr/>
          </a:p>
          <a:p>
            <a:pPr marL="285750" indent="-285750" algn="just">
              <a:buSzPct val="100000"/>
              <a:buChar char="➢"/>
            </a:pPr>
            <a:r>
              <a:t>Neutrino Physics : masses, sterile neutrinos, interactions</a:t>
            </a:r>
          </a:p>
        </p:txBody>
      </p:sp>
      <p:sp>
        <p:nvSpPr>
          <p:cNvPr id="463" name="ZoneTexte 41"/>
          <p:cNvSpPr txBox="1"/>
          <p:nvPr/>
        </p:nvSpPr>
        <p:spPr>
          <a:xfrm>
            <a:off x="8877921" y="3778710"/>
            <a:ext cx="2268028" cy="624841"/>
          </a:xfrm>
          <a:prstGeom prst="rect">
            <a:avLst/>
          </a:prstGeom>
          <a:gradFill>
            <a:gsLst>
              <a:gs pos="0">
                <a:srgbClr val="FF9C9C"/>
              </a:gs>
              <a:gs pos="50000">
                <a:srgbClr val="FFC3C3"/>
              </a:gs>
              <a:gs pos="100000">
                <a:srgbClr val="FFE2E2"/>
              </a:gs>
            </a:gsLst>
            <a:lin ang="27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r>
              <a:t>Cosmology</a:t>
            </a:r>
          </a:p>
        </p:txBody>
      </p:sp>
      <p:sp>
        <p:nvSpPr>
          <p:cNvPr id="464" name="ZoneTexte 48"/>
          <p:cNvSpPr txBox="1"/>
          <p:nvPr/>
        </p:nvSpPr>
        <p:spPr>
          <a:xfrm>
            <a:off x="2715576" y="-62869"/>
            <a:ext cx="5106433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/>
            </a:pPr>
            <a:r>
              <a:t>ASTROPARTICLES  </a:t>
            </a:r>
          </a:p>
          <a:p>
            <a:pPr algn="ctr">
              <a:defRPr sz="4800" b="1"/>
            </a:pPr>
            <a:r>
              <a:t>&amp; COSMOLOGY</a:t>
            </a:r>
          </a:p>
        </p:txBody>
      </p:sp>
      <p:sp>
        <p:nvSpPr>
          <p:cNvPr id="465" name="ZoneTexte 49"/>
          <p:cNvSpPr txBox="1"/>
          <p:nvPr/>
        </p:nvSpPr>
        <p:spPr>
          <a:xfrm>
            <a:off x="-63674" y="73669"/>
            <a:ext cx="2535993" cy="128524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Scientific </a:t>
            </a:r>
          </a:p>
          <a:p>
            <a:pPr algn="ctr">
              <a:defRPr sz="4000"/>
            </a:pPr>
            <a:r>
              <a:t>Pole</a:t>
            </a:r>
          </a:p>
        </p:txBody>
      </p:sp>
      <p:sp>
        <p:nvSpPr>
          <p:cNvPr id="466" name="Espace réservé du numéro de diapositive 3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67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Espace réservé du pied de page 2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470" name="ZoneTexte 7"/>
          <p:cNvSpPr txBox="1"/>
          <p:nvPr/>
        </p:nvSpPr>
        <p:spPr>
          <a:xfrm>
            <a:off x="212049" y="196604"/>
            <a:ext cx="2943111" cy="624841"/>
          </a:xfrm>
          <a:prstGeom prst="rect">
            <a:avLst/>
          </a:prstGeom>
          <a:solidFill>
            <a:schemeClr val="accent4">
              <a:alpha val="3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r>
              <a:t>Astroparticles</a:t>
            </a:r>
          </a:p>
        </p:txBody>
      </p:sp>
      <p:grpSp>
        <p:nvGrpSpPr>
          <p:cNvPr id="473" name="Ellipse 8"/>
          <p:cNvGrpSpPr/>
          <p:nvPr/>
        </p:nvGrpSpPr>
        <p:grpSpPr>
          <a:xfrm>
            <a:off x="3143002" y="35104"/>
            <a:ext cx="938111" cy="900116"/>
            <a:chOff x="0" y="0"/>
            <a:chExt cx="938109" cy="900114"/>
          </a:xfrm>
        </p:grpSpPr>
        <p:sp>
          <p:nvSpPr>
            <p:cNvPr id="471" name="Oval"/>
            <p:cNvSpPr/>
            <p:nvPr/>
          </p:nvSpPr>
          <p:spPr>
            <a:xfrm>
              <a:off x="0" y="-1"/>
              <a:ext cx="938110" cy="900116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472" name="CTA"/>
            <p:cNvSpPr txBox="1"/>
            <p:nvPr/>
          </p:nvSpPr>
          <p:spPr>
            <a:xfrm>
              <a:off x="183103" y="302736"/>
              <a:ext cx="57190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CTA</a:t>
              </a:r>
            </a:p>
          </p:txBody>
        </p:sp>
      </p:grpSp>
      <p:grpSp>
        <p:nvGrpSpPr>
          <p:cNvPr id="476" name="Ellipse 9"/>
          <p:cNvGrpSpPr/>
          <p:nvPr/>
        </p:nvGrpSpPr>
        <p:grpSpPr>
          <a:xfrm>
            <a:off x="4159732" y="44223"/>
            <a:ext cx="938111" cy="900116"/>
            <a:chOff x="0" y="0"/>
            <a:chExt cx="938109" cy="900114"/>
          </a:xfrm>
        </p:grpSpPr>
        <p:sp>
          <p:nvSpPr>
            <p:cNvPr id="474" name="Oval"/>
            <p:cNvSpPr/>
            <p:nvPr/>
          </p:nvSpPr>
          <p:spPr>
            <a:xfrm>
              <a:off x="0" y="-1"/>
              <a:ext cx="938110" cy="900116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475" name="Auger"/>
            <p:cNvSpPr txBox="1"/>
            <p:nvPr/>
          </p:nvSpPr>
          <p:spPr>
            <a:xfrm>
              <a:off x="183103" y="302736"/>
              <a:ext cx="57190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Auger</a:t>
              </a:r>
            </a:p>
          </p:txBody>
        </p:sp>
      </p:grpSp>
      <p:grpSp>
        <p:nvGrpSpPr>
          <p:cNvPr id="479" name="Ellipse 10"/>
          <p:cNvGrpSpPr/>
          <p:nvPr/>
        </p:nvGrpSpPr>
        <p:grpSpPr>
          <a:xfrm>
            <a:off x="7032531" y="38505"/>
            <a:ext cx="938111" cy="900116"/>
            <a:chOff x="0" y="0"/>
            <a:chExt cx="938109" cy="900114"/>
          </a:xfrm>
        </p:grpSpPr>
        <p:sp>
          <p:nvSpPr>
            <p:cNvPr id="477" name="Oval"/>
            <p:cNvSpPr/>
            <p:nvPr/>
          </p:nvSpPr>
          <p:spPr>
            <a:xfrm>
              <a:off x="0" y="-1"/>
              <a:ext cx="938110" cy="900116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478" name="VIRGO/LIGO"/>
            <p:cNvSpPr txBox="1"/>
            <p:nvPr/>
          </p:nvSpPr>
          <p:spPr>
            <a:xfrm>
              <a:off x="183103" y="99536"/>
              <a:ext cx="57190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VIRGO/LIGO</a:t>
              </a:r>
            </a:p>
          </p:txBody>
        </p:sp>
      </p:grpSp>
      <p:grpSp>
        <p:nvGrpSpPr>
          <p:cNvPr id="482" name="Ellipse 11"/>
          <p:cNvGrpSpPr/>
          <p:nvPr/>
        </p:nvGrpSpPr>
        <p:grpSpPr>
          <a:xfrm>
            <a:off x="8010532" y="61853"/>
            <a:ext cx="938111" cy="900116"/>
            <a:chOff x="0" y="0"/>
            <a:chExt cx="938109" cy="900114"/>
          </a:xfrm>
        </p:grpSpPr>
        <p:sp>
          <p:nvSpPr>
            <p:cNvPr id="480" name="Oval"/>
            <p:cNvSpPr/>
            <p:nvPr/>
          </p:nvSpPr>
          <p:spPr>
            <a:xfrm>
              <a:off x="0" y="-1"/>
              <a:ext cx="938110" cy="900116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481" name="SVOM"/>
            <p:cNvSpPr txBox="1"/>
            <p:nvPr/>
          </p:nvSpPr>
          <p:spPr>
            <a:xfrm>
              <a:off x="183103" y="302736"/>
              <a:ext cx="57190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SVOM</a:t>
              </a:r>
            </a:p>
          </p:txBody>
        </p:sp>
      </p:grpSp>
      <p:sp>
        <p:nvSpPr>
          <p:cNvPr id="483" name="ZoneTexte 17"/>
          <p:cNvSpPr txBox="1"/>
          <p:nvPr/>
        </p:nvSpPr>
        <p:spPr>
          <a:xfrm>
            <a:off x="9257396" y="120027"/>
            <a:ext cx="2906733" cy="891541"/>
          </a:xfrm>
          <a:prstGeom prst="rect">
            <a:avLst/>
          </a:prstGeom>
          <a:solidFill>
            <a:srgbClr val="FFF2C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@ Argentina (Auger), Spain (CTA),  Italy/USA/Japan/India (GW detectors)</a:t>
            </a:r>
          </a:p>
        </p:txBody>
      </p:sp>
      <p:sp>
        <p:nvSpPr>
          <p:cNvPr id="484" name="Connecteur droit avec flèche 25"/>
          <p:cNvSpPr/>
          <p:nvPr/>
        </p:nvSpPr>
        <p:spPr>
          <a:xfrm flipV="1">
            <a:off x="1677603" y="1555897"/>
            <a:ext cx="8637846" cy="23983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5" name="Connecteur droit 112"/>
          <p:cNvSpPr/>
          <p:nvPr/>
        </p:nvSpPr>
        <p:spPr>
          <a:xfrm>
            <a:off x="2512839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6" name="Connecteur droit 114"/>
          <p:cNvSpPr/>
          <p:nvPr/>
        </p:nvSpPr>
        <p:spPr>
          <a:xfrm>
            <a:off x="3158143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7" name="Connecteur droit 116"/>
          <p:cNvSpPr/>
          <p:nvPr/>
        </p:nvSpPr>
        <p:spPr>
          <a:xfrm>
            <a:off x="3803446" y="1339504"/>
            <a:ext cx="1022" cy="213521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8" name="Connecteur droit 118"/>
          <p:cNvSpPr/>
          <p:nvPr/>
        </p:nvSpPr>
        <p:spPr>
          <a:xfrm>
            <a:off x="4448750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9" name="Connecteur droit 120"/>
          <p:cNvSpPr/>
          <p:nvPr/>
        </p:nvSpPr>
        <p:spPr>
          <a:xfrm>
            <a:off x="5094054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0" name="Connecteur droit 122"/>
          <p:cNvSpPr/>
          <p:nvPr/>
        </p:nvSpPr>
        <p:spPr>
          <a:xfrm>
            <a:off x="5739358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1" name="Connecteur droit 124"/>
          <p:cNvSpPr/>
          <p:nvPr/>
        </p:nvSpPr>
        <p:spPr>
          <a:xfrm>
            <a:off x="6384663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2" name="Connecteur droit 126"/>
          <p:cNvSpPr/>
          <p:nvPr/>
        </p:nvSpPr>
        <p:spPr>
          <a:xfrm>
            <a:off x="7029967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3" name="Connecteur droit 128"/>
          <p:cNvSpPr/>
          <p:nvPr/>
        </p:nvSpPr>
        <p:spPr>
          <a:xfrm>
            <a:off x="7675271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4" name="Connecteur droit 130"/>
          <p:cNvSpPr/>
          <p:nvPr/>
        </p:nvSpPr>
        <p:spPr>
          <a:xfrm>
            <a:off x="8320575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5" name="ZoneTexte 132"/>
          <p:cNvSpPr txBox="1"/>
          <p:nvPr/>
        </p:nvSpPr>
        <p:spPr>
          <a:xfrm rot="16200000">
            <a:off x="1637079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2018</a:t>
            </a:r>
          </a:p>
        </p:txBody>
      </p:sp>
      <p:sp>
        <p:nvSpPr>
          <p:cNvPr id="496" name="ZoneTexte 133"/>
          <p:cNvSpPr txBox="1"/>
          <p:nvPr/>
        </p:nvSpPr>
        <p:spPr>
          <a:xfrm rot="16200000">
            <a:off x="2312156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2019</a:t>
            </a:r>
          </a:p>
        </p:txBody>
      </p:sp>
      <p:sp>
        <p:nvSpPr>
          <p:cNvPr id="497" name="ZoneTexte 145"/>
          <p:cNvSpPr txBox="1"/>
          <p:nvPr/>
        </p:nvSpPr>
        <p:spPr>
          <a:xfrm rot="16200000">
            <a:off x="2919272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2020</a:t>
            </a:r>
          </a:p>
        </p:txBody>
      </p:sp>
      <p:sp>
        <p:nvSpPr>
          <p:cNvPr id="498" name="ZoneTexte 146"/>
          <p:cNvSpPr txBox="1"/>
          <p:nvPr/>
        </p:nvSpPr>
        <p:spPr>
          <a:xfrm rot="16200000">
            <a:off x="3574013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2021</a:t>
            </a:r>
          </a:p>
        </p:txBody>
      </p:sp>
      <p:sp>
        <p:nvSpPr>
          <p:cNvPr id="499" name="ZoneTexte 147"/>
          <p:cNvSpPr txBox="1"/>
          <p:nvPr/>
        </p:nvSpPr>
        <p:spPr>
          <a:xfrm rot="16200000">
            <a:off x="4247804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2022</a:t>
            </a:r>
          </a:p>
        </p:txBody>
      </p:sp>
      <p:sp>
        <p:nvSpPr>
          <p:cNvPr id="500" name="ZoneTexte 148"/>
          <p:cNvSpPr txBox="1"/>
          <p:nvPr/>
        </p:nvSpPr>
        <p:spPr>
          <a:xfrm rot="16200000">
            <a:off x="4873498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2023</a:t>
            </a:r>
          </a:p>
        </p:txBody>
      </p:sp>
      <p:sp>
        <p:nvSpPr>
          <p:cNvPr id="501" name="ZoneTexte 149"/>
          <p:cNvSpPr txBox="1"/>
          <p:nvPr/>
        </p:nvSpPr>
        <p:spPr>
          <a:xfrm rot="16200000">
            <a:off x="5499194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2024</a:t>
            </a:r>
          </a:p>
        </p:txBody>
      </p:sp>
      <p:sp>
        <p:nvSpPr>
          <p:cNvPr id="502" name="ZoneTexte 150"/>
          <p:cNvSpPr txBox="1"/>
          <p:nvPr/>
        </p:nvSpPr>
        <p:spPr>
          <a:xfrm rot="16200000">
            <a:off x="6124888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2025</a:t>
            </a:r>
          </a:p>
        </p:txBody>
      </p:sp>
      <p:sp>
        <p:nvSpPr>
          <p:cNvPr id="503" name="ZoneTexte 151"/>
          <p:cNvSpPr txBox="1"/>
          <p:nvPr/>
        </p:nvSpPr>
        <p:spPr>
          <a:xfrm rot="16200000">
            <a:off x="6779159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2026</a:t>
            </a:r>
          </a:p>
        </p:txBody>
      </p:sp>
      <p:sp>
        <p:nvSpPr>
          <p:cNvPr id="504" name="ZoneTexte 152"/>
          <p:cNvSpPr txBox="1"/>
          <p:nvPr/>
        </p:nvSpPr>
        <p:spPr>
          <a:xfrm rot="16200000">
            <a:off x="7442953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2027</a:t>
            </a:r>
          </a:p>
        </p:txBody>
      </p:sp>
      <p:sp>
        <p:nvSpPr>
          <p:cNvPr id="505" name="ZoneTexte 153"/>
          <p:cNvSpPr txBox="1"/>
          <p:nvPr/>
        </p:nvSpPr>
        <p:spPr>
          <a:xfrm rot="16200000">
            <a:off x="8106748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2028</a:t>
            </a:r>
          </a:p>
        </p:txBody>
      </p:sp>
      <p:sp>
        <p:nvSpPr>
          <p:cNvPr id="506" name="ZoneTexte 154"/>
          <p:cNvSpPr txBox="1"/>
          <p:nvPr/>
        </p:nvSpPr>
        <p:spPr>
          <a:xfrm rot="16200000">
            <a:off x="8780068" y="1075873"/>
            <a:ext cx="45046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2029</a:t>
            </a:r>
          </a:p>
        </p:txBody>
      </p:sp>
      <p:sp>
        <p:nvSpPr>
          <p:cNvPr id="507" name="ZoneTexte 155"/>
          <p:cNvSpPr txBox="1"/>
          <p:nvPr/>
        </p:nvSpPr>
        <p:spPr>
          <a:xfrm rot="16200000">
            <a:off x="9470016" y="1075873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2030</a:t>
            </a:r>
          </a:p>
        </p:txBody>
      </p:sp>
      <p:sp>
        <p:nvSpPr>
          <p:cNvPr id="508" name="Connecteur droit 157"/>
          <p:cNvSpPr/>
          <p:nvPr/>
        </p:nvSpPr>
        <p:spPr>
          <a:xfrm>
            <a:off x="9010523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9" name="Connecteur droit 158"/>
          <p:cNvSpPr/>
          <p:nvPr/>
        </p:nvSpPr>
        <p:spPr>
          <a:xfrm>
            <a:off x="9700473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12" name="Rectangle 159"/>
          <p:cNvGrpSpPr/>
          <p:nvPr/>
        </p:nvGrpSpPr>
        <p:grpSpPr>
          <a:xfrm>
            <a:off x="1713644" y="1593052"/>
            <a:ext cx="8069165" cy="358141"/>
            <a:chOff x="0" y="0"/>
            <a:chExt cx="8069164" cy="358140"/>
          </a:xfrm>
        </p:grpSpPr>
        <p:sp>
          <p:nvSpPr>
            <p:cNvPr id="510" name="Rectangle"/>
            <p:cNvSpPr/>
            <p:nvPr/>
          </p:nvSpPr>
          <p:spPr>
            <a:xfrm>
              <a:off x="0" y="62573"/>
              <a:ext cx="8069165" cy="232994"/>
            </a:xfrm>
            <a:prstGeom prst="rect">
              <a:avLst/>
            </a:prstGeom>
            <a:solidFill>
              <a:schemeClr val="accent4">
                <a:alpha val="7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11" name="Advanced VIRGO"/>
            <p:cNvSpPr txBox="1"/>
            <p:nvPr/>
          </p:nvSpPr>
          <p:spPr>
            <a:xfrm>
              <a:off x="45719" y="0"/>
              <a:ext cx="7977726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Advanced VIRGO</a:t>
              </a:r>
            </a:p>
          </p:txBody>
        </p:sp>
      </p:grpSp>
      <p:grpSp>
        <p:nvGrpSpPr>
          <p:cNvPr id="515" name="Rectangle 160"/>
          <p:cNvGrpSpPr/>
          <p:nvPr/>
        </p:nvGrpSpPr>
        <p:grpSpPr>
          <a:xfrm>
            <a:off x="1704776" y="2142239"/>
            <a:ext cx="4679887" cy="358141"/>
            <a:chOff x="0" y="0"/>
            <a:chExt cx="4679886" cy="358140"/>
          </a:xfrm>
        </p:grpSpPr>
        <p:sp>
          <p:nvSpPr>
            <p:cNvPr id="513" name="Rectangle"/>
            <p:cNvSpPr/>
            <p:nvPr/>
          </p:nvSpPr>
          <p:spPr>
            <a:xfrm>
              <a:off x="0" y="63224"/>
              <a:ext cx="4679887" cy="231692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14" name="CTA-construction"/>
            <p:cNvSpPr txBox="1"/>
            <p:nvPr/>
          </p:nvSpPr>
          <p:spPr>
            <a:xfrm>
              <a:off x="45719" y="0"/>
              <a:ext cx="4588448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CTA-construction</a:t>
              </a:r>
            </a:p>
          </p:txBody>
        </p:sp>
      </p:grpSp>
      <p:grpSp>
        <p:nvGrpSpPr>
          <p:cNvPr id="518" name="Rectangle 161"/>
          <p:cNvGrpSpPr/>
          <p:nvPr/>
        </p:nvGrpSpPr>
        <p:grpSpPr>
          <a:xfrm>
            <a:off x="6382950" y="2142239"/>
            <a:ext cx="3399859" cy="358141"/>
            <a:chOff x="0" y="0"/>
            <a:chExt cx="3399858" cy="358140"/>
          </a:xfrm>
        </p:grpSpPr>
        <p:sp>
          <p:nvSpPr>
            <p:cNvPr id="516" name="Rectangle"/>
            <p:cNvSpPr/>
            <p:nvPr/>
          </p:nvSpPr>
          <p:spPr>
            <a:xfrm>
              <a:off x="0" y="63224"/>
              <a:ext cx="3399859" cy="231692"/>
            </a:xfrm>
            <a:prstGeom prst="rect">
              <a:avLst/>
            </a:prstGeom>
            <a:solidFill>
              <a:schemeClr val="accent4">
                <a:alpha val="7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17" name="CTA"/>
            <p:cNvSpPr txBox="1"/>
            <p:nvPr/>
          </p:nvSpPr>
          <p:spPr>
            <a:xfrm>
              <a:off x="45719" y="0"/>
              <a:ext cx="3308420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CTA</a:t>
              </a:r>
            </a:p>
          </p:txBody>
        </p:sp>
      </p:grpSp>
      <p:grpSp>
        <p:nvGrpSpPr>
          <p:cNvPr id="521" name="Rectangle 163"/>
          <p:cNvGrpSpPr/>
          <p:nvPr/>
        </p:nvGrpSpPr>
        <p:grpSpPr>
          <a:xfrm>
            <a:off x="1713643" y="1869554"/>
            <a:ext cx="3245292" cy="358141"/>
            <a:chOff x="0" y="0"/>
            <a:chExt cx="3245290" cy="358140"/>
          </a:xfrm>
        </p:grpSpPr>
        <p:sp>
          <p:nvSpPr>
            <p:cNvPr id="519" name="Rectangle"/>
            <p:cNvSpPr/>
            <p:nvPr/>
          </p:nvSpPr>
          <p:spPr>
            <a:xfrm>
              <a:off x="0" y="64412"/>
              <a:ext cx="3245291" cy="229316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20" name="SVOM-construction"/>
            <p:cNvSpPr txBox="1"/>
            <p:nvPr/>
          </p:nvSpPr>
          <p:spPr>
            <a:xfrm>
              <a:off x="45719" y="0"/>
              <a:ext cx="3153852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SVOM-construction</a:t>
              </a:r>
            </a:p>
          </p:txBody>
        </p:sp>
      </p:grpSp>
      <p:grpSp>
        <p:nvGrpSpPr>
          <p:cNvPr id="524" name="Rectangle 164"/>
          <p:cNvGrpSpPr/>
          <p:nvPr/>
        </p:nvGrpSpPr>
        <p:grpSpPr>
          <a:xfrm>
            <a:off x="4958932" y="1869554"/>
            <a:ext cx="4832744" cy="358141"/>
            <a:chOff x="0" y="0"/>
            <a:chExt cx="4832742" cy="358140"/>
          </a:xfrm>
        </p:grpSpPr>
        <p:sp>
          <p:nvSpPr>
            <p:cNvPr id="522" name="Rectangle"/>
            <p:cNvSpPr/>
            <p:nvPr/>
          </p:nvSpPr>
          <p:spPr>
            <a:xfrm>
              <a:off x="0" y="64412"/>
              <a:ext cx="4832743" cy="229316"/>
            </a:xfrm>
            <a:prstGeom prst="rect">
              <a:avLst/>
            </a:prstGeom>
            <a:solidFill>
              <a:schemeClr val="accent4">
                <a:alpha val="7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23" name="SVOM"/>
            <p:cNvSpPr txBox="1"/>
            <p:nvPr/>
          </p:nvSpPr>
          <p:spPr>
            <a:xfrm>
              <a:off x="45719" y="0"/>
              <a:ext cx="4741305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SVOM</a:t>
              </a:r>
            </a:p>
          </p:txBody>
        </p:sp>
      </p:grpSp>
      <p:grpSp>
        <p:nvGrpSpPr>
          <p:cNvPr id="527" name="Rectangle 165"/>
          <p:cNvGrpSpPr/>
          <p:nvPr/>
        </p:nvGrpSpPr>
        <p:grpSpPr>
          <a:xfrm>
            <a:off x="1677602" y="2751873"/>
            <a:ext cx="5970497" cy="358141"/>
            <a:chOff x="0" y="0"/>
            <a:chExt cx="5970495" cy="358140"/>
          </a:xfrm>
        </p:grpSpPr>
        <p:sp>
          <p:nvSpPr>
            <p:cNvPr id="525" name="Rectangle"/>
            <p:cNvSpPr/>
            <p:nvPr/>
          </p:nvSpPr>
          <p:spPr>
            <a:xfrm>
              <a:off x="0" y="45950"/>
              <a:ext cx="5970496" cy="266241"/>
            </a:xfrm>
            <a:prstGeom prst="rect">
              <a:avLst/>
            </a:prstGeom>
            <a:solidFill>
              <a:schemeClr val="accent4">
                <a:alpha val="7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26" name="Auger / Auger’"/>
            <p:cNvSpPr txBox="1"/>
            <p:nvPr/>
          </p:nvSpPr>
          <p:spPr>
            <a:xfrm>
              <a:off x="45719" y="0"/>
              <a:ext cx="5879057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Auger / Auger’</a:t>
              </a:r>
            </a:p>
          </p:txBody>
        </p:sp>
      </p:grpSp>
      <p:sp>
        <p:nvSpPr>
          <p:cNvPr id="528" name="ZoneTexte 167"/>
          <p:cNvSpPr txBox="1"/>
          <p:nvPr/>
        </p:nvSpPr>
        <p:spPr>
          <a:xfrm>
            <a:off x="4957760" y="3283151"/>
            <a:ext cx="5239269" cy="358141"/>
          </a:xfrm>
          <a:prstGeom prst="rect">
            <a:avLst/>
          </a:prstGeom>
          <a:solidFill>
            <a:srgbClr val="92D050">
              <a:alpha val="58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Decision on implications on LISA, ET, e-ASTROGAM</a:t>
            </a:r>
          </a:p>
        </p:txBody>
      </p:sp>
      <p:sp>
        <p:nvSpPr>
          <p:cNvPr id="529" name="ZoneTexte 170"/>
          <p:cNvSpPr txBox="1"/>
          <p:nvPr/>
        </p:nvSpPr>
        <p:spPr>
          <a:xfrm>
            <a:off x="386280" y="1605639"/>
            <a:ext cx="137701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i="1"/>
            </a:lvl1pPr>
          </a:lstStyle>
          <a:p>
            <a:r>
              <a:t>Gravit. Waves</a:t>
            </a:r>
          </a:p>
        </p:txBody>
      </p:sp>
      <p:sp>
        <p:nvSpPr>
          <p:cNvPr id="530" name="ZoneTexte 171"/>
          <p:cNvSpPr txBox="1"/>
          <p:nvPr/>
        </p:nvSpPr>
        <p:spPr>
          <a:xfrm>
            <a:off x="394176" y="2167146"/>
            <a:ext cx="126113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i="1"/>
            </a:lvl1pPr>
          </a:lstStyle>
          <a:p>
            <a:r>
              <a:t>Gamma Rays</a:t>
            </a:r>
          </a:p>
        </p:txBody>
      </p:sp>
      <p:sp>
        <p:nvSpPr>
          <p:cNvPr id="531" name="ZoneTexte 172"/>
          <p:cNvSpPr txBox="1"/>
          <p:nvPr/>
        </p:nvSpPr>
        <p:spPr>
          <a:xfrm>
            <a:off x="470898" y="2794585"/>
            <a:ext cx="121013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i="1"/>
            </a:lvl1pPr>
          </a:lstStyle>
          <a:p>
            <a:r>
              <a:t>Cosmic Rays</a:t>
            </a:r>
          </a:p>
        </p:txBody>
      </p:sp>
      <p:sp>
        <p:nvSpPr>
          <p:cNvPr id="532" name="Connecteur droit 174"/>
          <p:cNvSpPr/>
          <p:nvPr/>
        </p:nvSpPr>
        <p:spPr>
          <a:xfrm>
            <a:off x="1870853" y="1339503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3" name="Connecteur droit avec flèche 176"/>
          <p:cNvSpPr/>
          <p:nvPr/>
        </p:nvSpPr>
        <p:spPr>
          <a:xfrm>
            <a:off x="3589054" y="3474720"/>
            <a:ext cx="1141359" cy="1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4" name="ZoneTexte 45"/>
          <p:cNvSpPr txBox="1"/>
          <p:nvPr/>
        </p:nvSpPr>
        <p:spPr>
          <a:xfrm>
            <a:off x="109529" y="4878256"/>
            <a:ext cx="4028487" cy="802641"/>
          </a:xfrm>
          <a:prstGeom prst="rect">
            <a:avLst/>
          </a:prstGeom>
          <a:solidFill>
            <a:srgbClr val="AFABAB">
              <a:alpha val="4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r>
              <a:t>AstroNuclear / Astrochemistry </a:t>
            </a:r>
          </a:p>
        </p:txBody>
      </p:sp>
      <p:grpSp>
        <p:nvGrpSpPr>
          <p:cNvPr id="537" name="Ellipse 46"/>
          <p:cNvGrpSpPr/>
          <p:nvPr/>
        </p:nvGrpSpPr>
        <p:grpSpPr>
          <a:xfrm>
            <a:off x="5127466" y="22473"/>
            <a:ext cx="938111" cy="900116"/>
            <a:chOff x="0" y="0"/>
            <a:chExt cx="938109" cy="900114"/>
          </a:xfrm>
        </p:grpSpPr>
        <p:sp>
          <p:nvSpPr>
            <p:cNvPr id="535" name="Oval"/>
            <p:cNvSpPr/>
            <p:nvPr/>
          </p:nvSpPr>
          <p:spPr>
            <a:xfrm>
              <a:off x="0" y="-1"/>
              <a:ext cx="938110" cy="900116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/>
              </a:pPr>
              <a:endParaRPr/>
            </a:p>
          </p:txBody>
        </p:sp>
        <p:sp>
          <p:nvSpPr>
            <p:cNvPr id="536" name="COCOTEAstroMeV"/>
            <p:cNvSpPr txBox="1"/>
            <p:nvPr/>
          </p:nvSpPr>
          <p:spPr>
            <a:xfrm>
              <a:off x="183103" y="188436"/>
              <a:ext cx="57190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100"/>
              </a:pPr>
              <a:r>
                <a:t>COCOTE</a:t>
              </a:r>
              <a:r>
                <a:rPr sz="900"/>
                <a:t>AstroMeV</a:t>
              </a:r>
            </a:p>
          </p:txBody>
        </p:sp>
      </p:grpSp>
      <p:grpSp>
        <p:nvGrpSpPr>
          <p:cNvPr id="540" name="Rectangle 47"/>
          <p:cNvGrpSpPr/>
          <p:nvPr/>
        </p:nvGrpSpPr>
        <p:grpSpPr>
          <a:xfrm>
            <a:off x="1704776" y="2436022"/>
            <a:ext cx="3422691" cy="358141"/>
            <a:chOff x="0" y="0"/>
            <a:chExt cx="3422689" cy="358140"/>
          </a:xfrm>
        </p:grpSpPr>
        <p:sp>
          <p:nvSpPr>
            <p:cNvPr id="538" name="Rectangle"/>
            <p:cNvSpPr/>
            <p:nvPr/>
          </p:nvSpPr>
          <p:spPr>
            <a:xfrm>
              <a:off x="0" y="63224"/>
              <a:ext cx="3422690" cy="231692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39" name="COCOTE/AstroMeV"/>
            <p:cNvSpPr txBox="1"/>
            <p:nvPr/>
          </p:nvSpPr>
          <p:spPr>
            <a:xfrm>
              <a:off x="45719" y="0"/>
              <a:ext cx="3331251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COCOTE/AstroMeV</a:t>
              </a:r>
            </a:p>
          </p:txBody>
        </p:sp>
      </p:grpSp>
      <p:grpSp>
        <p:nvGrpSpPr>
          <p:cNvPr id="543" name="Rectangle 48"/>
          <p:cNvGrpSpPr/>
          <p:nvPr/>
        </p:nvGrpSpPr>
        <p:grpSpPr>
          <a:xfrm>
            <a:off x="5127466" y="2436022"/>
            <a:ext cx="4655344" cy="358141"/>
            <a:chOff x="0" y="0"/>
            <a:chExt cx="4655342" cy="358140"/>
          </a:xfrm>
        </p:grpSpPr>
        <p:sp>
          <p:nvSpPr>
            <p:cNvPr id="541" name="Rectangle"/>
            <p:cNvSpPr/>
            <p:nvPr/>
          </p:nvSpPr>
          <p:spPr>
            <a:xfrm>
              <a:off x="0" y="63224"/>
              <a:ext cx="4655343" cy="231692"/>
            </a:xfrm>
            <a:prstGeom prst="rect">
              <a:avLst/>
            </a:prstGeom>
            <a:solidFill>
              <a:schemeClr val="accent4">
                <a:alpha val="7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42" name="e-AstroGAM"/>
            <p:cNvSpPr txBox="1"/>
            <p:nvPr/>
          </p:nvSpPr>
          <p:spPr>
            <a:xfrm>
              <a:off x="45719" y="0"/>
              <a:ext cx="4563904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e-AstroGAM</a:t>
              </a:r>
            </a:p>
          </p:txBody>
        </p:sp>
      </p:grpSp>
      <p:sp>
        <p:nvSpPr>
          <p:cNvPr id="544" name="Rectangle 49"/>
          <p:cNvSpPr/>
          <p:nvPr/>
        </p:nvSpPr>
        <p:spPr>
          <a:xfrm>
            <a:off x="115567" y="3790260"/>
            <a:ext cx="11979799" cy="784830"/>
          </a:xfrm>
          <a:prstGeom prst="rect">
            <a:avLst/>
          </a:prstGeom>
          <a:ln w="76200">
            <a:solidFill>
              <a:srgbClr val="FFE69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  <a:defRPr b="1" u="sng"/>
            </a:pPr>
            <a:r>
              <a:rPr dirty="0"/>
              <a:t>Gravitational waves </a:t>
            </a:r>
            <a:r>
              <a:rPr b="0" u="none" dirty="0"/>
              <a:t>and new positioning on </a:t>
            </a:r>
            <a:r>
              <a:rPr dirty="0"/>
              <a:t>future experiments </a:t>
            </a:r>
            <a:r>
              <a:rPr b="0" dirty="0"/>
              <a:t>(choice between ET and LISA)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Contribution to construction and exploitation of </a:t>
            </a:r>
            <a:r>
              <a:rPr b="1" u="sng" dirty="0"/>
              <a:t>CTA</a:t>
            </a:r>
          </a:p>
        </p:txBody>
      </p:sp>
      <p:sp>
        <p:nvSpPr>
          <p:cNvPr id="545" name="Espace réservé du numéro de diapositive 3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546" name="ZoneTexte 1"/>
          <p:cNvSpPr txBox="1"/>
          <p:nvPr/>
        </p:nvSpPr>
        <p:spPr>
          <a:xfrm>
            <a:off x="182150" y="5615108"/>
            <a:ext cx="1176684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✓"/>
            </a:pPr>
            <a:r>
              <a:t>Specificity/unicity  on micrometeorites. Extraterrestrial material analysis (SCALP, Myrtho)</a:t>
            </a:r>
          </a:p>
          <a:p>
            <a:pPr marL="285750" indent="-285750">
              <a:buSzPct val="100000"/>
              <a:buChar char="✓"/>
            </a:pPr>
            <a:r>
              <a:t>Dust evolution in the interstellar / interplanetary medium (ANDROMEDE, SCALP, Tandem, GANIL, …)</a:t>
            </a:r>
          </a:p>
        </p:txBody>
      </p:sp>
      <p:sp>
        <p:nvSpPr>
          <p:cNvPr id="547" name="Rectangle 4"/>
          <p:cNvSpPr txBox="1"/>
          <p:nvPr/>
        </p:nvSpPr>
        <p:spPr>
          <a:xfrm>
            <a:off x="4523978" y="4839492"/>
            <a:ext cx="7069103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Strong links with person in Nuclear pole for the studies on production and properties of nuclei and different Nucleosynthesis processes (Alto-Tandem, GANIL, …)</a:t>
            </a:r>
          </a:p>
        </p:txBody>
      </p:sp>
      <p:grpSp>
        <p:nvGrpSpPr>
          <p:cNvPr id="550" name="Ellipse 55"/>
          <p:cNvGrpSpPr/>
          <p:nvPr/>
        </p:nvGrpSpPr>
        <p:grpSpPr>
          <a:xfrm>
            <a:off x="6091858" y="35104"/>
            <a:ext cx="955180" cy="906756"/>
            <a:chOff x="0" y="0"/>
            <a:chExt cx="955179" cy="906754"/>
          </a:xfrm>
        </p:grpSpPr>
        <p:sp>
          <p:nvSpPr>
            <p:cNvPr id="548" name="Oval"/>
            <p:cNvSpPr/>
            <p:nvPr/>
          </p:nvSpPr>
          <p:spPr>
            <a:xfrm>
              <a:off x="0" y="-1"/>
              <a:ext cx="955180" cy="906756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/>
              </a:pPr>
              <a:endParaRPr/>
            </a:p>
          </p:txBody>
        </p:sp>
        <p:sp>
          <p:nvSpPr>
            <p:cNvPr id="549" name="Compton CAM"/>
            <p:cNvSpPr txBox="1"/>
            <p:nvPr/>
          </p:nvSpPr>
          <p:spPr>
            <a:xfrm>
              <a:off x="185602" y="261606"/>
              <a:ext cx="58397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000"/>
              </a:pPr>
              <a:r>
                <a:t>Compton</a:t>
              </a:r>
              <a:r>
                <a:rPr sz="1100"/>
                <a:t> CAM</a:t>
              </a:r>
            </a:p>
          </p:txBody>
        </p:sp>
      </p:grpSp>
      <p:sp>
        <p:nvSpPr>
          <p:cNvPr id="551" name="Espace réservé de la date 5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Espace réservé du pied de page 2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554" name="ZoneTexte 3"/>
          <p:cNvSpPr txBox="1"/>
          <p:nvPr/>
        </p:nvSpPr>
        <p:spPr>
          <a:xfrm>
            <a:off x="55350" y="308894"/>
            <a:ext cx="2268027" cy="624841"/>
          </a:xfrm>
          <a:prstGeom prst="rect">
            <a:avLst/>
          </a:prstGeom>
          <a:gradFill>
            <a:gsLst>
              <a:gs pos="0">
                <a:srgbClr val="FF9C9C"/>
              </a:gs>
              <a:gs pos="50000">
                <a:srgbClr val="FFC3C3"/>
              </a:gs>
              <a:gs pos="100000">
                <a:srgbClr val="FFE2E2"/>
              </a:gs>
            </a:gsLst>
            <a:lin ang="27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r>
              <a:t>Cosmology</a:t>
            </a:r>
          </a:p>
        </p:txBody>
      </p:sp>
      <p:grpSp>
        <p:nvGrpSpPr>
          <p:cNvPr id="557" name="Ellipse 4"/>
          <p:cNvGrpSpPr/>
          <p:nvPr/>
        </p:nvGrpSpPr>
        <p:grpSpPr>
          <a:xfrm>
            <a:off x="2444190" y="163778"/>
            <a:ext cx="965443" cy="926340"/>
            <a:chOff x="0" y="0"/>
            <a:chExt cx="965442" cy="926339"/>
          </a:xfrm>
        </p:grpSpPr>
        <p:sp>
          <p:nvSpPr>
            <p:cNvPr id="555" name="Oval"/>
            <p:cNvSpPr/>
            <p:nvPr/>
          </p:nvSpPr>
          <p:spPr>
            <a:xfrm>
              <a:off x="-1" y="0"/>
              <a:ext cx="965444" cy="926340"/>
            </a:xfrm>
            <a:prstGeom prst="ellipse">
              <a:avLst/>
            </a:prstGeom>
            <a:solidFill>
              <a:srgbClr val="FF0000">
                <a:alpha val="32000"/>
              </a:srgbClr>
            </a:solidFill>
            <a:ln w="38100" cap="flat">
              <a:solidFill>
                <a:srgbClr val="FF0000">
                  <a:alpha val="37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556" name="QUBIC"/>
            <p:cNvSpPr txBox="1"/>
            <p:nvPr/>
          </p:nvSpPr>
          <p:spPr>
            <a:xfrm>
              <a:off x="187105" y="315849"/>
              <a:ext cx="591232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QUBIC</a:t>
              </a:r>
            </a:p>
          </p:txBody>
        </p:sp>
      </p:grpSp>
      <p:grpSp>
        <p:nvGrpSpPr>
          <p:cNvPr id="560" name="Ellipse 5"/>
          <p:cNvGrpSpPr/>
          <p:nvPr/>
        </p:nvGrpSpPr>
        <p:grpSpPr>
          <a:xfrm>
            <a:off x="3469528" y="163778"/>
            <a:ext cx="965443" cy="926340"/>
            <a:chOff x="0" y="0"/>
            <a:chExt cx="965442" cy="926339"/>
          </a:xfrm>
        </p:grpSpPr>
        <p:sp>
          <p:nvSpPr>
            <p:cNvPr id="558" name="Oval"/>
            <p:cNvSpPr/>
            <p:nvPr/>
          </p:nvSpPr>
          <p:spPr>
            <a:xfrm>
              <a:off x="-1" y="0"/>
              <a:ext cx="965444" cy="926340"/>
            </a:xfrm>
            <a:prstGeom prst="ellipse">
              <a:avLst/>
            </a:prstGeom>
            <a:solidFill>
              <a:srgbClr val="FF0000">
                <a:alpha val="32000"/>
              </a:srgbClr>
            </a:solidFill>
            <a:ln w="38100" cap="flat">
              <a:solidFill>
                <a:srgbClr val="FF0000">
                  <a:alpha val="37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00"/>
              </a:pPr>
              <a:endParaRPr/>
            </a:p>
          </p:txBody>
        </p:sp>
        <p:sp>
          <p:nvSpPr>
            <p:cNvPr id="559" name="SO…"/>
            <p:cNvSpPr txBox="1"/>
            <p:nvPr/>
          </p:nvSpPr>
          <p:spPr>
            <a:xfrm>
              <a:off x="187105" y="258700"/>
              <a:ext cx="591232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/>
              </a:pPr>
              <a:r>
                <a:t>SO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/>
              </a:pPr>
              <a:r>
                <a:t>Simons Obs.</a:t>
              </a:r>
            </a:p>
          </p:txBody>
        </p:sp>
      </p:grpSp>
      <p:grpSp>
        <p:nvGrpSpPr>
          <p:cNvPr id="563" name="Ellipse 6"/>
          <p:cNvGrpSpPr/>
          <p:nvPr/>
        </p:nvGrpSpPr>
        <p:grpSpPr>
          <a:xfrm>
            <a:off x="4492904" y="163778"/>
            <a:ext cx="965443" cy="926340"/>
            <a:chOff x="0" y="0"/>
            <a:chExt cx="965442" cy="926339"/>
          </a:xfrm>
        </p:grpSpPr>
        <p:sp>
          <p:nvSpPr>
            <p:cNvPr id="561" name="Oval"/>
            <p:cNvSpPr/>
            <p:nvPr/>
          </p:nvSpPr>
          <p:spPr>
            <a:xfrm>
              <a:off x="-1" y="0"/>
              <a:ext cx="965444" cy="926340"/>
            </a:xfrm>
            <a:prstGeom prst="ellipse">
              <a:avLst/>
            </a:prstGeom>
            <a:solidFill>
              <a:srgbClr val="FF0000">
                <a:alpha val="32000"/>
              </a:srgbClr>
            </a:solidFill>
            <a:ln w="38100" cap="flat">
              <a:solidFill>
                <a:srgbClr val="FF0000">
                  <a:alpha val="37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62" name="LiteBird"/>
            <p:cNvSpPr txBox="1"/>
            <p:nvPr/>
          </p:nvSpPr>
          <p:spPr>
            <a:xfrm>
              <a:off x="187105" y="239650"/>
              <a:ext cx="591232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LiteBird</a:t>
              </a:r>
            </a:p>
          </p:txBody>
        </p:sp>
      </p:grpSp>
      <p:grpSp>
        <p:nvGrpSpPr>
          <p:cNvPr id="566" name="Ellipse 7"/>
          <p:cNvGrpSpPr/>
          <p:nvPr/>
        </p:nvGrpSpPr>
        <p:grpSpPr>
          <a:xfrm>
            <a:off x="5519747" y="163778"/>
            <a:ext cx="965443" cy="926340"/>
            <a:chOff x="0" y="0"/>
            <a:chExt cx="965442" cy="926339"/>
          </a:xfrm>
        </p:grpSpPr>
        <p:sp>
          <p:nvSpPr>
            <p:cNvPr id="564" name="Oval"/>
            <p:cNvSpPr/>
            <p:nvPr/>
          </p:nvSpPr>
          <p:spPr>
            <a:xfrm>
              <a:off x="-1" y="0"/>
              <a:ext cx="965444" cy="926340"/>
            </a:xfrm>
            <a:prstGeom prst="ellipse">
              <a:avLst/>
            </a:prstGeom>
            <a:solidFill>
              <a:srgbClr val="FF0000">
                <a:alpha val="32000"/>
              </a:srgbClr>
            </a:solidFill>
            <a:ln w="38100" cap="flat">
              <a:solidFill>
                <a:srgbClr val="FF0000">
                  <a:alpha val="37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65" name="LSST"/>
            <p:cNvSpPr txBox="1"/>
            <p:nvPr/>
          </p:nvSpPr>
          <p:spPr>
            <a:xfrm>
              <a:off x="187105" y="328550"/>
              <a:ext cx="591232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LSST</a:t>
              </a:r>
            </a:p>
          </p:txBody>
        </p:sp>
      </p:grpSp>
      <p:grpSp>
        <p:nvGrpSpPr>
          <p:cNvPr id="569" name="Ellipse 9"/>
          <p:cNvGrpSpPr/>
          <p:nvPr/>
        </p:nvGrpSpPr>
        <p:grpSpPr>
          <a:xfrm>
            <a:off x="6537062" y="163039"/>
            <a:ext cx="965444" cy="926340"/>
            <a:chOff x="0" y="0"/>
            <a:chExt cx="965442" cy="926339"/>
          </a:xfrm>
        </p:grpSpPr>
        <p:sp>
          <p:nvSpPr>
            <p:cNvPr id="567" name="Oval"/>
            <p:cNvSpPr/>
            <p:nvPr/>
          </p:nvSpPr>
          <p:spPr>
            <a:xfrm>
              <a:off x="-1" y="0"/>
              <a:ext cx="965444" cy="926340"/>
            </a:xfrm>
            <a:prstGeom prst="ellipse">
              <a:avLst/>
            </a:prstGeom>
            <a:solidFill>
              <a:srgbClr val="FF0000">
                <a:alpha val="32000"/>
              </a:srgbClr>
            </a:solidFill>
            <a:ln w="38100" cap="flat">
              <a:solidFill>
                <a:srgbClr val="FF0000">
                  <a:alpha val="37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68" name="Bao-Radio/…"/>
            <p:cNvSpPr txBox="1"/>
            <p:nvPr/>
          </p:nvSpPr>
          <p:spPr>
            <a:xfrm>
              <a:off x="187105" y="150749"/>
              <a:ext cx="591232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/>
              </a:pPr>
              <a:r>
                <a:t>Bao-Radio/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200"/>
              </a:pPr>
              <a:r>
                <a:t>21cm</a:t>
              </a:r>
            </a:p>
          </p:txBody>
        </p:sp>
      </p:grpSp>
      <p:sp>
        <p:nvSpPr>
          <p:cNvPr id="570" name="ZoneTexte 10"/>
          <p:cNvSpPr txBox="1"/>
          <p:nvPr/>
        </p:nvSpPr>
        <p:spPr>
          <a:xfrm>
            <a:off x="7785051" y="336872"/>
            <a:ext cx="3985753" cy="590269"/>
          </a:xfrm>
          <a:prstGeom prst="rect">
            <a:avLst/>
          </a:prstGeom>
          <a:solidFill>
            <a:srgbClr val="FF0000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@Chile (Simons Obs., LSST), Argentina (QUBIC), China (Tianlai), France (Nancay)</a:t>
            </a:r>
          </a:p>
        </p:txBody>
      </p:sp>
      <p:sp>
        <p:nvSpPr>
          <p:cNvPr id="571" name="Connecteur droit avec flèche 11"/>
          <p:cNvSpPr/>
          <p:nvPr/>
        </p:nvSpPr>
        <p:spPr>
          <a:xfrm flipV="1">
            <a:off x="1708082" y="1846291"/>
            <a:ext cx="9345999" cy="23984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2" name="Connecteur droit 12"/>
          <p:cNvSpPr/>
          <p:nvPr/>
        </p:nvSpPr>
        <p:spPr>
          <a:xfrm>
            <a:off x="2543318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3" name="Connecteur droit 13"/>
          <p:cNvSpPr/>
          <p:nvPr/>
        </p:nvSpPr>
        <p:spPr>
          <a:xfrm>
            <a:off x="3188623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4" name="Connecteur droit 14"/>
          <p:cNvSpPr/>
          <p:nvPr/>
        </p:nvSpPr>
        <p:spPr>
          <a:xfrm>
            <a:off x="3833926" y="1629898"/>
            <a:ext cx="16714" cy="548852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5" name="Connecteur droit 15"/>
          <p:cNvSpPr/>
          <p:nvPr/>
        </p:nvSpPr>
        <p:spPr>
          <a:xfrm>
            <a:off x="4479230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6" name="Connecteur droit 16"/>
          <p:cNvSpPr/>
          <p:nvPr/>
        </p:nvSpPr>
        <p:spPr>
          <a:xfrm>
            <a:off x="5124534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7" name="Connecteur droit 17"/>
          <p:cNvSpPr/>
          <p:nvPr/>
        </p:nvSpPr>
        <p:spPr>
          <a:xfrm>
            <a:off x="5769838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8" name="Connecteur droit 18"/>
          <p:cNvSpPr/>
          <p:nvPr/>
        </p:nvSpPr>
        <p:spPr>
          <a:xfrm>
            <a:off x="6415142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9" name="Connecteur droit 19"/>
          <p:cNvSpPr/>
          <p:nvPr/>
        </p:nvSpPr>
        <p:spPr>
          <a:xfrm>
            <a:off x="7060447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0" name="Connecteur droit 20"/>
          <p:cNvSpPr/>
          <p:nvPr/>
        </p:nvSpPr>
        <p:spPr>
          <a:xfrm>
            <a:off x="7705751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1" name="Connecteur droit 21"/>
          <p:cNvSpPr/>
          <p:nvPr/>
        </p:nvSpPr>
        <p:spPr>
          <a:xfrm>
            <a:off x="8351055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2" name="ZoneTexte 22"/>
          <p:cNvSpPr txBox="1"/>
          <p:nvPr/>
        </p:nvSpPr>
        <p:spPr>
          <a:xfrm rot="16200000">
            <a:off x="1667558" y="1366268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2018</a:t>
            </a:r>
          </a:p>
        </p:txBody>
      </p:sp>
      <p:sp>
        <p:nvSpPr>
          <p:cNvPr id="583" name="ZoneTexte 23"/>
          <p:cNvSpPr txBox="1"/>
          <p:nvPr/>
        </p:nvSpPr>
        <p:spPr>
          <a:xfrm rot="16200000">
            <a:off x="2342635" y="1366267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2019</a:t>
            </a:r>
          </a:p>
        </p:txBody>
      </p:sp>
      <p:sp>
        <p:nvSpPr>
          <p:cNvPr id="584" name="ZoneTexte 24"/>
          <p:cNvSpPr txBox="1"/>
          <p:nvPr/>
        </p:nvSpPr>
        <p:spPr>
          <a:xfrm rot="16200000">
            <a:off x="2949751" y="1366268"/>
            <a:ext cx="45046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2020</a:t>
            </a:r>
          </a:p>
        </p:txBody>
      </p:sp>
      <p:sp>
        <p:nvSpPr>
          <p:cNvPr id="585" name="ZoneTexte 25"/>
          <p:cNvSpPr txBox="1"/>
          <p:nvPr/>
        </p:nvSpPr>
        <p:spPr>
          <a:xfrm rot="16200000">
            <a:off x="3604493" y="1366268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2021</a:t>
            </a:r>
          </a:p>
        </p:txBody>
      </p:sp>
      <p:sp>
        <p:nvSpPr>
          <p:cNvPr id="586" name="ZoneTexte 26"/>
          <p:cNvSpPr txBox="1"/>
          <p:nvPr/>
        </p:nvSpPr>
        <p:spPr>
          <a:xfrm rot="16200000">
            <a:off x="4278284" y="1366267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2022</a:t>
            </a:r>
          </a:p>
        </p:txBody>
      </p:sp>
      <p:sp>
        <p:nvSpPr>
          <p:cNvPr id="587" name="ZoneTexte 27"/>
          <p:cNvSpPr txBox="1"/>
          <p:nvPr/>
        </p:nvSpPr>
        <p:spPr>
          <a:xfrm rot="16200000">
            <a:off x="4903978" y="1366267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2023</a:t>
            </a:r>
          </a:p>
        </p:txBody>
      </p:sp>
      <p:sp>
        <p:nvSpPr>
          <p:cNvPr id="588" name="ZoneTexte 28"/>
          <p:cNvSpPr txBox="1"/>
          <p:nvPr/>
        </p:nvSpPr>
        <p:spPr>
          <a:xfrm rot="16200000">
            <a:off x="5529673" y="1366267"/>
            <a:ext cx="45046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2024</a:t>
            </a:r>
          </a:p>
        </p:txBody>
      </p:sp>
      <p:sp>
        <p:nvSpPr>
          <p:cNvPr id="589" name="ZoneTexte 29"/>
          <p:cNvSpPr txBox="1"/>
          <p:nvPr/>
        </p:nvSpPr>
        <p:spPr>
          <a:xfrm rot="16200000">
            <a:off x="6155369" y="1366267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2025</a:t>
            </a:r>
          </a:p>
        </p:txBody>
      </p:sp>
      <p:sp>
        <p:nvSpPr>
          <p:cNvPr id="590" name="ZoneTexte 30"/>
          <p:cNvSpPr txBox="1"/>
          <p:nvPr/>
        </p:nvSpPr>
        <p:spPr>
          <a:xfrm rot="16200000">
            <a:off x="6809638" y="1366267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2026</a:t>
            </a:r>
          </a:p>
        </p:txBody>
      </p:sp>
      <p:sp>
        <p:nvSpPr>
          <p:cNvPr id="591" name="ZoneTexte 31"/>
          <p:cNvSpPr txBox="1"/>
          <p:nvPr/>
        </p:nvSpPr>
        <p:spPr>
          <a:xfrm rot="16200000">
            <a:off x="7473433" y="1366267"/>
            <a:ext cx="45046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2027</a:t>
            </a:r>
          </a:p>
        </p:txBody>
      </p:sp>
      <p:sp>
        <p:nvSpPr>
          <p:cNvPr id="592" name="ZoneTexte 32"/>
          <p:cNvSpPr txBox="1"/>
          <p:nvPr/>
        </p:nvSpPr>
        <p:spPr>
          <a:xfrm rot="16200000">
            <a:off x="8137229" y="1366267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2028</a:t>
            </a:r>
          </a:p>
        </p:txBody>
      </p:sp>
      <p:sp>
        <p:nvSpPr>
          <p:cNvPr id="593" name="ZoneTexte 33"/>
          <p:cNvSpPr txBox="1"/>
          <p:nvPr/>
        </p:nvSpPr>
        <p:spPr>
          <a:xfrm rot="16200000">
            <a:off x="8810549" y="1366267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2029</a:t>
            </a:r>
          </a:p>
        </p:txBody>
      </p:sp>
      <p:sp>
        <p:nvSpPr>
          <p:cNvPr id="594" name="ZoneTexte 34"/>
          <p:cNvSpPr txBox="1"/>
          <p:nvPr/>
        </p:nvSpPr>
        <p:spPr>
          <a:xfrm rot="16200000">
            <a:off x="9500497" y="1366267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2030</a:t>
            </a:r>
          </a:p>
        </p:txBody>
      </p:sp>
      <p:sp>
        <p:nvSpPr>
          <p:cNvPr id="595" name="Connecteur droit 35"/>
          <p:cNvSpPr/>
          <p:nvPr/>
        </p:nvSpPr>
        <p:spPr>
          <a:xfrm>
            <a:off x="9041003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6" name="Connecteur droit 36"/>
          <p:cNvSpPr/>
          <p:nvPr/>
        </p:nvSpPr>
        <p:spPr>
          <a:xfrm>
            <a:off x="9730953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99" name="Rectangle 37"/>
          <p:cNvGrpSpPr/>
          <p:nvPr/>
        </p:nvGrpSpPr>
        <p:grpSpPr>
          <a:xfrm>
            <a:off x="1744124" y="1890197"/>
            <a:ext cx="1281676" cy="358141"/>
            <a:chOff x="0" y="0"/>
            <a:chExt cx="1281675" cy="358140"/>
          </a:xfrm>
        </p:grpSpPr>
        <p:sp>
          <p:nvSpPr>
            <p:cNvPr id="597" name="Rectangle"/>
            <p:cNvSpPr/>
            <p:nvPr/>
          </p:nvSpPr>
          <p:spPr>
            <a:xfrm>
              <a:off x="0" y="55823"/>
              <a:ext cx="1281676" cy="246494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98" name="QUBIC"/>
            <p:cNvSpPr txBox="1"/>
            <p:nvPr/>
          </p:nvSpPr>
          <p:spPr>
            <a:xfrm>
              <a:off x="45719" y="0"/>
              <a:ext cx="1190237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QUBIC</a:t>
              </a:r>
            </a:p>
          </p:txBody>
        </p:sp>
      </p:grpSp>
      <p:grpSp>
        <p:nvGrpSpPr>
          <p:cNvPr id="602" name="Rectangle 38"/>
          <p:cNvGrpSpPr/>
          <p:nvPr/>
        </p:nvGrpSpPr>
        <p:grpSpPr>
          <a:xfrm>
            <a:off x="1735255" y="2164580"/>
            <a:ext cx="5626942" cy="358141"/>
            <a:chOff x="0" y="0"/>
            <a:chExt cx="5626940" cy="358140"/>
          </a:xfrm>
        </p:grpSpPr>
        <p:sp>
          <p:nvSpPr>
            <p:cNvPr id="600" name="Rectangle"/>
            <p:cNvSpPr/>
            <p:nvPr/>
          </p:nvSpPr>
          <p:spPr>
            <a:xfrm>
              <a:off x="0" y="66038"/>
              <a:ext cx="5626941" cy="22606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1" name="SO-participation to analysis"/>
            <p:cNvSpPr txBox="1"/>
            <p:nvPr/>
          </p:nvSpPr>
          <p:spPr>
            <a:xfrm>
              <a:off x="45719" y="0"/>
              <a:ext cx="5535502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SO-participation to analysis</a:t>
              </a:r>
            </a:p>
          </p:txBody>
        </p:sp>
      </p:grpSp>
      <p:grpSp>
        <p:nvGrpSpPr>
          <p:cNvPr id="605" name="Rectangle 40"/>
          <p:cNvGrpSpPr/>
          <p:nvPr/>
        </p:nvGrpSpPr>
        <p:grpSpPr>
          <a:xfrm>
            <a:off x="1735255" y="2443507"/>
            <a:ext cx="6260665" cy="358141"/>
            <a:chOff x="0" y="0"/>
            <a:chExt cx="6260663" cy="358140"/>
          </a:xfrm>
        </p:grpSpPr>
        <p:sp>
          <p:nvSpPr>
            <p:cNvPr id="603" name="Rectangle"/>
            <p:cNvSpPr/>
            <p:nvPr/>
          </p:nvSpPr>
          <p:spPr>
            <a:xfrm>
              <a:off x="0" y="70597"/>
              <a:ext cx="6260664" cy="21694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4" name="LiteBIRD-construction"/>
            <p:cNvSpPr txBox="1"/>
            <p:nvPr/>
          </p:nvSpPr>
          <p:spPr>
            <a:xfrm>
              <a:off x="45719" y="0"/>
              <a:ext cx="6169225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LiteBIRD-construction</a:t>
              </a:r>
            </a:p>
          </p:txBody>
        </p:sp>
      </p:grpSp>
      <p:grpSp>
        <p:nvGrpSpPr>
          <p:cNvPr id="608" name="Rectangle 41"/>
          <p:cNvGrpSpPr/>
          <p:nvPr/>
        </p:nvGrpSpPr>
        <p:grpSpPr>
          <a:xfrm>
            <a:off x="7995918" y="2438427"/>
            <a:ext cx="1817371" cy="358141"/>
            <a:chOff x="0" y="0"/>
            <a:chExt cx="1817370" cy="358140"/>
          </a:xfrm>
        </p:grpSpPr>
        <p:sp>
          <p:nvSpPr>
            <p:cNvPr id="606" name="Rectangle"/>
            <p:cNvSpPr/>
            <p:nvPr/>
          </p:nvSpPr>
          <p:spPr>
            <a:xfrm>
              <a:off x="0" y="65517"/>
              <a:ext cx="1817371" cy="227106"/>
            </a:xfrm>
            <a:prstGeom prst="rect">
              <a:avLst/>
            </a:prstGeom>
            <a:solidFill>
              <a:srgbClr val="FF0000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7" name="LiteBIRD"/>
            <p:cNvSpPr txBox="1"/>
            <p:nvPr/>
          </p:nvSpPr>
          <p:spPr>
            <a:xfrm>
              <a:off x="45719" y="0"/>
              <a:ext cx="1725932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LiteBIRD</a:t>
              </a:r>
            </a:p>
          </p:txBody>
        </p:sp>
      </p:grpSp>
      <p:grpSp>
        <p:nvGrpSpPr>
          <p:cNvPr id="611" name="Rectangle 42"/>
          <p:cNvGrpSpPr/>
          <p:nvPr/>
        </p:nvGrpSpPr>
        <p:grpSpPr>
          <a:xfrm>
            <a:off x="1733394" y="2719453"/>
            <a:ext cx="1593009" cy="358141"/>
            <a:chOff x="0" y="0"/>
            <a:chExt cx="1593007" cy="358140"/>
          </a:xfrm>
        </p:grpSpPr>
        <p:sp>
          <p:nvSpPr>
            <p:cNvPr id="609" name="Rectangle"/>
            <p:cNvSpPr/>
            <p:nvPr/>
          </p:nvSpPr>
          <p:spPr>
            <a:xfrm>
              <a:off x="0" y="58307"/>
              <a:ext cx="1593008" cy="241526"/>
            </a:xfrm>
            <a:prstGeom prst="rect">
              <a:avLst/>
            </a:prstGeom>
            <a:solidFill>
              <a:srgbClr val="FF0000">
                <a:alpha val="3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10" name="LSST"/>
            <p:cNvSpPr txBox="1"/>
            <p:nvPr/>
          </p:nvSpPr>
          <p:spPr>
            <a:xfrm>
              <a:off x="45719" y="0"/>
              <a:ext cx="1501569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LSST</a:t>
              </a:r>
            </a:p>
          </p:txBody>
        </p:sp>
      </p:grpSp>
      <p:sp>
        <p:nvSpPr>
          <p:cNvPr id="612" name="ZoneTexte 44"/>
          <p:cNvSpPr txBox="1"/>
          <p:nvPr/>
        </p:nvSpPr>
        <p:spPr>
          <a:xfrm>
            <a:off x="774970" y="2230619"/>
            <a:ext cx="49536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i="1"/>
            </a:lvl1pPr>
          </a:lstStyle>
          <a:p>
            <a:r>
              <a:t>CMB</a:t>
            </a:r>
          </a:p>
        </p:txBody>
      </p:sp>
      <p:sp>
        <p:nvSpPr>
          <p:cNvPr id="613" name="Connecteur droit 47"/>
          <p:cNvSpPr/>
          <p:nvPr/>
        </p:nvSpPr>
        <p:spPr>
          <a:xfrm>
            <a:off x="1901332" y="1629898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4" name="ZoneTexte 49"/>
          <p:cNvSpPr txBox="1"/>
          <p:nvPr/>
        </p:nvSpPr>
        <p:spPr>
          <a:xfrm>
            <a:off x="7830771" y="2133431"/>
            <a:ext cx="266815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LiteBird possible strart 2027</a:t>
            </a:r>
          </a:p>
        </p:txBody>
      </p:sp>
      <p:grpSp>
        <p:nvGrpSpPr>
          <p:cNvPr id="617" name="Rectangle 53"/>
          <p:cNvGrpSpPr/>
          <p:nvPr/>
        </p:nvGrpSpPr>
        <p:grpSpPr>
          <a:xfrm>
            <a:off x="3333358" y="2719453"/>
            <a:ext cx="6479933" cy="358141"/>
            <a:chOff x="0" y="0"/>
            <a:chExt cx="6479931" cy="358140"/>
          </a:xfrm>
        </p:grpSpPr>
        <p:sp>
          <p:nvSpPr>
            <p:cNvPr id="615" name="Rectangle"/>
            <p:cNvSpPr/>
            <p:nvPr/>
          </p:nvSpPr>
          <p:spPr>
            <a:xfrm>
              <a:off x="0" y="58307"/>
              <a:ext cx="6479932" cy="241526"/>
            </a:xfrm>
            <a:prstGeom prst="rect">
              <a:avLst/>
            </a:prstGeom>
            <a:solidFill>
              <a:srgbClr val="FF0000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16" name="LSST"/>
            <p:cNvSpPr txBox="1"/>
            <p:nvPr/>
          </p:nvSpPr>
          <p:spPr>
            <a:xfrm>
              <a:off x="45719" y="0"/>
              <a:ext cx="6388493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LSST</a:t>
              </a:r>
            </a:p>
          </p:txBody>
        </p:sp>
      </p:grpSp>
      <p:grpSp>
        <p:nvGrpSpPr>
          <p:cNvPr id="620" name="Rectangle 57"/>
          <p:cNvGrpSpPr/>
          <p:nvPr/>
        </p:nvGrpSpPr>
        <p:grpSpPr>
          <a:xfrm>
            <a:off x="1733394" y="3040776"/>
            <a:ext cx="3023802" cy="358141"/>
            <a:chOff x="0" y="0"/>
            <a:chExt cx="3023800" cy="358140"/>
          </a:xfrm>
        </p:grpSpPr>
        <p:sp>
          <p:nvSpPr>
            <p:cNvPr id="618" name="Rectangle"/>
            <p:cNvSpPr/>
            <p:nvPr/>
          </p:nvSpPr>
          <p:spPr>
            <a:xfrm>
              <a:off x="0" y="43871"/>
              <a:ext cx="3023801" cy="270398"/>
            </a:xfrm>
            <a:prstGeom prst="rect">
              <a:avLst/>
            </a:prstGeom>
            <a:solidFill>
              <a:srgbClr val="FF0000">
                <a:alpha val="3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19" name="BAO-Radio 21cm"/>
            <p:cNvSpPr txBox="1"/>
            <p:nvPr/>
          </p:nvSpPr>
          <p:spPr>
            <a:xfrm>
              <a:off x="45719" y="0"/>
              <a:ext cx="2932362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BAO-Radio 21cm</a:t>
              </a:r>
            </a:p>
          </p:txBody>
        </p:sp>
      </p:grpSp>
      <p:sp>
        <p:nvSpPr>
          <p:cNvPr id="621" name="Rectangle 62"/>
          <p:cNvSpPr/>
          <p:nvPr/>
        </p:nvSpPr>
        <p:spPr>
          <a:xfrm>
            <a:off x="3033513" y="1946019"/>
            <a:ext cx="1281676" cy="2464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22" name="Rectangle 63"/>
          <p:cNvSpPr/>
          <p:nvPr/>
        </p:nvSpPr>
        <p:spPr>
          <a:xfrm>
            <a:off x="4757194" y="3084647"/>
            <a:ext cx="1281676" cy="2703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23" name="ZoneTexte 64"/>
          <p:cNvSpPr txBox="1"/>
          <p:nvPr/>
        </p:nvSpPr>
        <p:spPr>
          <a:xfrm>
            <a:off x="330967" y="2869002"/>
            <a:ext cx="138336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i="1"/>
            </a:lvl1pPr>
          </a:lstStyle>
          <a:p>
            <a:r>
              <a:t>Optical/Radio</a:t>
            </a:r>
          </a:p>
        </p:txBody>
      </p:sp>
      <p:sp>
        <p:nvSpPr>
          <p:cNvPr id="624" name="Rectangle 65"/>
          <p:cNvSpPr/>
          <p:nvPr/>
        </p:nvSpPr>
        <p:spPr>
          <a:xfrm>
            <a:off x="285750" y="3735108"/>
            <a:ext cx="11534775" cy="784830"/>
          </a:xfrm>
          <a:prstGeom prst="rect">
            <a:avLst/>
          </a:prstGeom>
          <a:ln w="76200">
            <a:solidFill>
              <a:srgbClr val="FF0000">
                <a:alpha val="23000"/>
              </a:srgb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  <a:defRPr b="1" u="sng"/>
            </a:pPr>
            <a:r>
              <a:rPr dirty="0"/>
              <a:t>Contribution to CMB studies </a:t>
            </a:r>
            <a:r>
              <a:rPr b="0" u="none" dirty="0"/>
              <a:t>and new positioning in </a:t>
            </a:r>
            <a:r>
              <a:rPr dirty="0"/>
              <a:t>future experiments : </a:t>
            </a:r>
            <a:r>
              <a:rPr dirty="0" err="1"/>
              <a:t>LiteBird</a:t>
            </a:r>
            <a:r>
              <a:rPr dirty="0"/>
              <a:t>.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 err="1"/>
              <a:t>Capitalised</a:t>
            </a:r>
            <a:r>
              <a:rPr dirty="0"/>
              <a:t> the participation to LSST construction contributing to the </a:t>
            </a:r>
            <a:r>
              <a:rPr b="1" u="sng" dirty="0"/>
              <a:t>LSST exploitation</a:t>
            </a:r>
          </a:p>
        </p:txBody>
      </p:sp>
      <p:sp>
        <p:nvSpPr>
          <p:cNvPr id="625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626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Espace réservé du pied de page 2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629" name="ZoneTexte 3"/>
          <p:cNvSpPr txBox="1"/>
          <p:nvPr/>
        </p:nvSpPr>
        <p:spPr>
          <a:xfrm>
            <a:off x="86084" y="116286"/>
            <a:ext cx="6327077" cy="688341"/>
          </a:xfrm>
          <a:prstGeom prst="rect">
            <a:avLst/>
          </a:prstGeom>
          <a:solidFill>
            <a:srgbClr val="7030A0">
              <a:alpha val="29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/>
            </a:lvl1pPr>
          </a:lstStyle>
          <a:p>
            <a:r>
              <a:t>(direct search) Dark Matter</a:t>
            </a:r>
          </a:p>
        </p:txBody>
      </p:sp>
      <p:grpSp>
        <p:nvGrpSpPr>
          <p:cNvPr id="632" name="Ellipse 4"/>
          <p:cNvGrpSpPr/>
          <p:nvPr/>
        </p:nvGrpSpPr>
        <p:grpSpPr>
          <a:xfrm>
            <a:off x="6476860" y="14292"/>
            <a:ext cx="1094595" cy="1038260"/>
            <a:chOff x="0" y="0"/>
            <a:chExt cx="1094594" cy="1038258"/>
          </a:xfrm>
        </p:grpSpPr>
        <p:sp>
          <p:nvSpPr>
            <p:cNvPr id="630" name="Oval"/>
            <p:cNvSpPr/>
            <p:nvPr/>
          </p:nvSpPr>
          <p:spPr>
            <a:xfrm>
              <a:off x="-1" y="-1"/>
              <a:ext cx="1094596" cy="1038260"/>
            </a:xfrm>
            <a:prstGeom prst="ellipse">
              <a:avLst/>
            </a:prstGeom>
            <a:solidFill>
              <a:srgbClr val="7030A0">
                <a:alpha val="30000"/>
              </a:srgbClr>
            </a:solidFill>
            <a:ln w="38100" cap="flat">
              <a:solidFill>
                <a:srgbClr val="7030A0">
                  <a:alpha val="8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631" name="XENON"/>
            <p:cNvSpPr txBox="1"/>
            <p:nvPr/>
          </p:nvSpPr>
          <p:spPr>
            <a:xfrm>
              <a:off x="206018" y="371808"/>
              <a:ext cx="68255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XENON</a:t>
              </a:r>
            </a:p>
          </p:txBody>
        </p:sp>
      </p:grpSp>
      <p:grpSp>
        <p:nvGrpSpPr>
          <p:cNvPr id="635" name="Ellipse 5"/>
          <p:cNvGrpSpPr/>
          <p:nvPr/>
        </p:nvGrpSpPr>
        <p:grpSpPr>
          <a:xfrm>
            <a:off x="7627702" y="14292"/>
            <a:ext cx="1094595" cy="1038260"/>
            <a:chOff x="0" y="0"/>
            <a:chExt cx="1094594" cy="1038258"/>
          </a:xfrm>
        </p:grpSpPr>
        <p:sp>
          <p:nvSpPr>
            <p:cNvPr id="633" name="Oval"/>
            <p:cNvSpPr/>
            <p:nvPr/>
          </p:nvSpPr>
          <p:spPr>
            <a:xfrm>
              <a:off x="-1" y="-1"/>
              <a:ext cx="1094596" cy="1038260"/>
            </a:xfrm>
            <a:prstGeom prst="ellipse">
              <a:avLst/>
            </a:prstGeom>
            <a:solidFill>
              <a:srgbClr val="7030A0">
                <a:alpha val="30000"/>
              </a:srgbClr>
            </a:solidFill>
            <a:ln w="38100" cap="flat">
              <a:solidFill>
                <a:srgbClr val="7030A0">
                  <a:alpha val="8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00"/>
              </a:pPr>
              <a:endParaRPr/>
            </a:p>
          </p:txBody>
        </p:sp>
        <p:sp>
          <p:nvSpPr>
            <p:cNvPr id="634" name="EDEL…"/>
            <p:cNvSpPr txBox="1"/>
            <p:nvPr/>
          </p:nvSpPr>
          <p:spPr>
            <a:xfrm>
              <a:off x="206018" y="270208"/>
              <a:ext cx="682557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/>
              </a:pPr>
              <a:r>
                <a:t>EDEL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400"/>
              </a:pPr>
              <a:r>
                <a:t>WEISS</a:t>
              </a:r>
            </a:p>
          </p:txBody>
        </p:sp>
      </p:grpSp>
      <p:grpSp>
        <p:nvGrpSpPr>
          <p:cNvPr id="638" name="Ellipse 6"/>
          <p:cNvGrpSpPr/>
          <p:nvPr/>
        </p:nvGrpSpPr>
        <p:grpSpPr>
          <a:xfrm>
            <a:off x="8778546" y="14291"/>
            <a:ext cx="1094595" cy="1038260"/>
            <a:chOff x="0" y="0"/>
            <a:chExt cx="1094594" cy="1038258"/>
          </a:xfrm>
        </p:grpSpPr>
        <p:sp>
          <p:nvSpPr>
            <p:cNvPr id="636" name="Oval"/>
            <p:cNvSpPr/>
            <p:nvPr/>
          </p:nvSpPr>
          <p:spPr>
            <a:xfrm>
              <a:off x="-1" y="-1"/>
              <a:ext cx="1094596" cy="1038260"/>
            </a:xfrm>
            <a:prstGeom prst="ellipse">
              <a:avLst/>
            </a:prstGeom>
            <a:solidFill>
              <a:srgbClr val="7030A0">
                <a:alpha val="30000"/>
              </a:srgbClr>
            </a:solidFill>
            <a:ln w="38100" cap="flat">
              <a:solidFill>
                <a:srgbClr val="7030A0">
                  <a:alpha val="8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637" name="DAMIC-1K"/>
            <p:cNvSpPr txBox="1"/>
            <p:nvPr/>
          </p:nvSpPr>
          <p:spPr>
            <a:xfrm>
              <a:off x="206018" y="295608"/>
              <a:ext cx="682557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DAMIC-1K</a:t>
              </a:r>
            </a:p>
          </p:txBody>
        </p:sp>
      </p:grpSp>
      <p:sp>
        <p:nvSpPr>
          <p:cNvPr id="639" name="ZoneTexte 7"/>
          <p:cNvSpPr txBox="1"/>
          <p:nvPr/>
        </p:nvSpPr>
        <p:spPr>
          <a:xfrm>
            <a:off x="10132348" y="353685"/>
            <a:ext cx="1561788" cy="383540"/>
          </a:xfrm>
          <a:prstGeom prst="rect">
            <a:avLst/>
          </a:prstGeom>
          <a:solidFill>
            <a:srgbClr val="7030A0">
              <a:alpha val="29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t>@ LNGS, LSM</a:t>
            </a:r>
          </a:p>
        </p:txBody>
      </p:sp>
      <p:sp>
        <p:nvSpPr>
          <p:cNvPr id="640" name="Connecteur droit avec flèche 8"/>
          <p:cNvSpPr/>
          <p:nvPr/>
        </p:nvSpPr>
        <p:spPr>
          <a:xfrm flipV="1">
            <a:off x="976562" y="1614674"/>
            <a:ext cx="9345999" cy="23984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1" name="Connecteur droit 9"/>
          <p:cNvSpPr/>
          <p:nvPr/>
        </p:nvSpPr>
        <p:spPr>
          <a:xfrm>
            <a:off x="1811798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2" name="Connecteur droit 10"/>
          <p:cNvSpPr/>
          <p:nvPr/>
        </p:nvSpPr>
        <p:spPr>
          <a:xfrm>
            <a:off x="2457102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3" name="Connecteur droit 11"/>
          <p:cNvSpPr/>
          <p:nvPr/>
        </p:nvSpPr>
        <p:spPr>
          <a:xfrm>
            <a:off x="3102406" y="1398281"/>
            <a:ext cx="15263" cy="173161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4" name="Connecteur droit 12"/>
          <p:cNvSpPr/>
          <p:nvPr/>
        </p:nvSpPr>
        <p:spPr>
          <a:xfrm>
            <a:off x="3747711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5" name="Connecteur droit 13"/>
          <p:cNvSpPr/>
          <p:nvPr/>
        </p:nvSpPr>
        <p:spPr>
          <a:xfrm>
            <a:off x="4393015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6" name="Connecteur droit 14"/>
          <p:cNvSpPr/>
          <p:nvPr/>
        </p:nvSpPr>
        <p:spPr>
          <a:xfrm>
            <a:off x="5038318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7" name="Connecteur droit 15"/>
          <p:cNvSpPr/>
          <p:nvPr/>
        </p:nvSpPr>
        <p:spPr>
          <a:xfrm>
            <a:off x="5683622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8" name="Connecteur droit 16"/>
          <p:cNvSpPr/>
          <p:nvPr/>
        </p:nvSpPr>
        <p:spPr>
          <a:xfrm>
            <a:off x="6328926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9" name="Connecteur droit 17"/>
          <p:cNvSpPr/>
          <p:nvPr/>
        </p:nvSpPr>
        <p:spPr>
          <a:xfrm>
            <a:off x="6974230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0" name="Connecteur droit 18"/>
          <p:cNvSpPr/>
          <p:nvPr/>
        </p:nvSpPr>
        <p:spPr>
          <a:xfrm>
            <a:off x="7619534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1" name="ZoneTexte 19"/>
          <p:cNvSpPr txBox="1"/>
          <p:nvPr/>
        </p:nvSpPr>
        <p:spPr>
          <a:xfrm rot="16200000">
            <a:off x="936038" y="1134651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2018</a:t>
            </a:r>
          </a:p>
        </p:txBody>
      </p:sp>
      <p:sp>
        <p:nvSpPr>
          <p:cNvPr id="652" name="ZoneTexte 20"/>
          <p:cNvSpPr txBox="1"/>
          <p:nvPr/>
        </p:nvSpPr>
        <p:spPr>
          <a:xfrm rot="16200000">
            <a:off x="1611115" y="1134649"/>
            <a:ext cx="45046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2019</a:t>
            </a:r>
          </a:p>
        </p:txBody>
      </p:sp>
      <p:sp>
        <p:nvSpPr>
          <p:cNvPr id="653" name="ZoneTexte 21"/>
          <p:cNvSpPr txBox="1"/>
          <p:nvPr/>
        </p:nvSpPr>
        <p:spPr>
          <a:xfrm rot="16200000">
            <a:off x="2218231" y="1134651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2020</a:t>
            </a:r>
          </a:p>
        </p:txBody>
      </p:sp>
      <p:sp>
        <p:nvSpPr>
          <p:cNvPr id="654" name="ZoneTexte 22"/>
          <p:cNvSpPr txBox="1"/>
          <p:nvPr/>
        </p:nvSpPr>
        <p:spPr>
          <a:xfrm rot="16200000">
            <a:off x="2872972" y="1134651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2021</a:t>
            </a:r>
          </a:p>
        </p:txBody>
      </p:sp>
      <p:sp>
        <p:nvSpPr>
          <p:cNvPr id="655" name="ZoneTexte 23"/>
          <p:cNvSpPr txBox="1"/>
          <p:nvPr/>
        </p:nvSpPr>
        <p:spPr>
          <a:xfrm rot="16200000">
            <a:off x="3546763" y="1134649"/>
            <a:ext cx="45046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2022</a:t>
            </a:r>
          </a:p>
        </p:txBody>
      </p:sp>
      <p:sp>
        <p:nvSpPr>
          <p:cNvPr id="656" name="ZoneTexte 24"/>
          <p:cNvSpPr txBox="1"/>
          <p:nvPr/>
        </p:nvSpPr>
        <p:spPr>
          <a:xfrm rot="16200000">
            <a:off x="4172459" y="1134649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2023</a:t>
            </a:r>
          </a:p>
        </p:txBody>
      </p:sp>
      <p:sp>
        <p:nvSpPr>
          <p:cNvPr id="657" name="ZoneTexte 25"/>
          <p:cNvSpPr txBox="1"/>
          <p:nvPr/>
        </p:nvSpPr>
        <p:spPr>
          <a:xfrm rot="16200000">
            <a:off x="4798153" y="1134649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2024</a:t>
            </a:r>
          </a:p>
        </p:txBody>
      </p:sp>
      <p:sp>
        <p:nvSpPr>
          <p:cNvPr id="658" name="ZoneTexte 26"/>
          <p:cNvSpPr txBox="1"/>
          <p:nvPr/>
        </p:nvSpPr>
        <p:spPr>
          <a:xfrm rot="16200000">
            <a:off x="5423849" y="1134649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2025</a:t>
            </a:r>
          </a:p>
        </p:txBody>
      </p:sp>
      <p:sp>
        <p:nvSpPr>
          <p:cNvPr id="659" name="ZoneTexte 27"/>
          <p:cNvSpPr txBox="1"/>
          <p:nvPr/>
        </p:nvSpPr>
        <p:spPr>
          <a:xfrm rot="16200000">
            <a:off x="6078119" y="1134649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2026</a:t>
            </a:r>
          </a:p>
        </p:txBody>
      </p:sp>
      <p:sp>
        <p:nvSpPr>
          <p:cNvPr id="660" name="ZoneTexte 28"/>
          <p:cNvSpPr txBox="1"/>
          <p:nvPr/>
        </p:nvSpPr>
        <p:spPr>
          <a:xfrm rot="16200000">
            <a:off x="6741914" y="1134649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2027</a:t>
            </a:r>
          </a:p>
        </p:txBody>
      </p:sp>
      <p:sp>
        <p:nvSpPr>
          <p:cNvPr id="661" name="ZoneTexte 29"/>
          <p:cNvSpPr txBox="1"/>
          <p:nvPr/>
        </p:nvSpPr>
        <p:spPr>
          <a:xfrm rot="16200000">
            <a:off x="7405708" y="1134649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2028</a:t>
            </a:r>
          </a:p>
        </p:txBody>
      </p:sp>
      <p:sp>
        <p:nvSpPr>
          <p:cNvPr id="662" name="ZoneTexte 30"/>
          <p:cNvSpPr txBox="1"/>
          <p:nvPr/>
        </p:nvSpPr>
        <p:spPr>
          <a:xfrm rot="16200000">
            <a:off x="8079028" y="1134649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2029</a:t>
            </a:r>
          </a:p>
        </p:txBody>
      </p:sp>
      <p:sp>
        <p:nvSpPr>
          <p:cNvPr id="663" name="ZoneTexte 31"/>
          <p:cNvSpPr txBox="1"/>
          <p:nvPr/>
        </p:nvSpPr>
        <p:spPr>
          <a:xfrm rot="16200000">
            <a:off x="8768976" y="1134649"/>
            <a:ext cx="45046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/>
            </a:lvl1pPr>
          </a:lstStyle>
          <a:p>
            <a:r>
              <a:t>2030</a:t>
            </a:r>
          </a:p>
        </p:txBody>
      </p:sp>
      <p:sp>
        <p:nvSpPr>
          <p:cNvPr id="664" name="Connecteur droit 32"/>
          <p:cNvSpPr/>
          <p:nvPr/>
        </p:nvSpPr>
        <p:spPr>
          <a:xfrm>
            <a:off x="8309484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5" name="Connecteur droit 33"/>
          <p:cNvSpPr/>
          <p:nvPr/>
        </p:nvSpPr>
        <p:spPr>
          <a:xfrm>
            <a:off x="8999432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68" name="Rectangle 34"/>
          <p:cNvGrpSpPr/>
          <p:nvPr/>
        </p:nvGrpSpPr>
        <p:grpSpPr>
          <a:xfrm>
            <a:off x="1012604" y="1648919"/>
            <a:ext cx="5074687" cy="358141"/>
            <a:chOff x="0" y="0"/>
            <a:chExt cx="5074685" cy="358140"/>
          </a:xfrm>
        </p:grpSpPr>
        <p:sp>
          <p:nvSpPr>
            <p:cNvPr id="666" name="Rectangle"/>
            <p:cNvSpPr/>
            <p:nvPr/>
          </p:nvSpPr>
          <p:spPr>
            <a:xfrm>
              <a:off x="0" y="65483"/>
              <a:ext cx="5074686" cy="227175"/>
            </a:xfrm>
            <a:prstGeom prst="rect">
              <a:avLst/>
            </a:prstGeom>
            <a:solidFill>
              <a:srgbClr val="7030A0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67" name="XENON"/>
            <p:cNvSpPr txBox="1"/>
            <p:nvPr/>
          </p:nvSpPr>
          <p:spPr>
            <a:xfrm>
              <a:off x="45719" y="0"/>
              <a:ext cx="4983247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XENON</a:t>
              </a:r>
            </a:p>
          </p:txBody>
        </p:sp>
      </p:grpSp>
      <p:grpSp>
        <p:nvGrpSpPr>
          <p:cNvPr id="671" name="Rectangle 35"/>
          <p:cNvGrpSpPr/>
          <p:nvPr/>
        </p:nvGrpSpPr>
        <p:grpSpPr>
          <a:xfrm>
            <a:off x="1003736" y="1938318"/>
            <a:ext cx="2514527" cy="358141"/>
            <a:chOff x="0" y="0"/>
            <a:chExt cx="2514526" cy="358140"/>
          </a:xfrm>
        </p:grpSpPr>
        <p:sp>
          <p:nvSpPr>
            <p:cNvPr id="669" name="Rectangle"/>
            <p:cNvSpPr/>
            <p:nvPr/>
          </p:nvSpPr>
          <p:spPr>
            <a:xfrm>
              <a:off x="0" y="60682"/>
              <a:ext cx="2514527" cy="236776"/>
            </a:xfrm>
            <a:prstGeom prst="rect">
              <a:avLst/>
            </a:prstGeom>
            <a:solidFill>
              <a:srgbClr val="7030A0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70" name="EDELWEISS"/>
            <p:cNvSpPr txBox="1"/>
            <p:nvPr/>
          </p:nvSpPr>
          <p:spPr>
            <a:xfrm>
              <a:off x="45719" y="0"/>
              <a:ext cx="2423088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EDELWEISS</a:t>
              </a:r>
            </a:p>
          </p:txBody>
        </p:sp>
      </p:grpSp>
      <p:grpSp>
        <p:nvGrpSpPr>
          <p:cNvPr id="674" name="Rectangle 36"/>
          <p:cNvGrpSpPr/>
          <p:nvPr/>
        </p:nvGrpSpPr>
        <p:grpSpPr>
          <a:xfrm>
            <a:off x="1003735" y="2250805"/>
            <a:ext cx="3389281" cy="358141"/>
            <a:chOff x="0" y="0"/>
            <a:chExt cx="3389279" cy="358140"/>
          </a:xfrm>
        </p:grpSpPr>
        <p:sp>
          <p:nvSpPr>
            <p:cNvPr id="672" name="Rectangle"/>
            <p:cNvSpPr/>
            <p:nvPr/>
          </p:nvSpPr>
          <p:spPr>
            <a:xfrm>
              <a:off x="0" y="31681"/>
              <a:ext cx="3389280" cy="294778"/>
            </a:xfrm>
            <a:prstGeom prst="rect">
              <a:avLst/>
            </a:prstGeom>
            <a:solidFill>
              <a:srgbClr val="7030A0">
                <a:alpha val="28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73" name="DAMIC-1K-construction"/>
            <p:cNvSpPr txBox="1"/>
            <p:nvPr/>
          </p:nvSpPr>
          <p:spPr>
            <a:xfrm>
              <a:off x="45719" y="0"/>
              <a:ext cx="3297841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DAMIC-1K-construction</a:t>
              </a:r>
            </a:p>
          </p:txBody>
        </p:sp>
      </p:grpSp>
      <p:grpSp>
        <p:nvGrpSpPr>
          <p:cNvPr id="677" name="Rectangle 37"/>
          <p:cNvGrpSpPr/>
          <p:nvPr/>
        </p:nvGrpSpPr>
        <p:grpSpPr>
          <a:xfrm>
            <a:off x="4402913" y="2250805"/>
            <a:ext cx="1817371" cy="358141"/>
            <a:chOff x="0" y="0"/>
            <a:chExt cx="1817370" cy="358140"/>
          </a:xfrm>
        </p:grpSpPr>
        <p:sp>
          <p:nvSpPr>
            <p:cNvPr id="675" name="Rectangle"/>
            <p:cNvSpPr/>
            <p:nvPr/>
          </p:nvSpPr>
          <p:spPr>
            <a:xfrm>
              <a:off x="0" y="31681"/>
              <a:ext cx="1817371" cy="294778"/>
            </a:xfrm>
            <a:prstGeom prst="rect">
              <a:avLst/>
            </a:prstGeom>
            <a:solidFill>
              <a:srgbClr val="7030A0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76" name="DAMIC-1K"/>
            <p:cNvSpPr txBox="1"/>
            <p:nvPr/>
          </p:nvSpPr>
          <p:spPr>
            <a:xfrm>
              <a:off x="45719" y="0"/>
              <a:ext cx="1725932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DAMIC-1K</a:t>
              </a:r>
            </a:p>
          </p:txBody>
        </p:sp>
      </p:grpSp>
      <p:sp>
        <p:nvSpPr>
          <p:cNvPr id="678" name="Connecteur droit 40"/>
          <p:cNvSpPr/>
          <p:nvPr/>
        </p:nvSpPr>
        <p:spPr>
          <a:xfrm>
            <a:off x="1169812" y="1398281"/>
            <a:ext cx="1" cy="42643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9" name="Rectangle 47"/>
          <p:cNvSpPr/>
          <p:nvPr/>
        </p:nvSpPr>
        <p:spPr>
          <a:xfrm>
            <a:off x="3513768" y="1994141"/>
            <a:ext cx="1109032" cy="25477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80" name="ZoneTexte 48"/>
          <p:cNvSpPr txBox="1"/>
          <p:nvPr/>
        </p:nvSpPr>
        <p:spPr>
          <a:xfrm>
            <a:off x="4226240" y="2703187"/>
            <a:ext cx="2135756" cy="358141"/>
          </a:xfrm>
          <a:prstGeom prst="rect">
            <a:avLst/>
          </a:prstGeom>
          <a:solidFill>
            <a:srgbClr val="92D050">
              <a:alpha val="58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Decision on DARWIN</a:t>
            </a:r>
          </a:p>
        </p:txBody>
      </p:sp>
      <p:sp>
        <p:nvSpPr>
          <p:cNvPr id="681" name="Connecteur droit avec flèche 49"/>
          <p:cNvSpPr/>
          <p:nvPr/>
        </p:nvSpPr>
        <p:spPr>
          <a:xfrm>
            <a:off x="2857533" y="2894756"/>
            <a:ext cx="1141359" cy="1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2" name="ZoneTexte 50"/>
          <p:cNvSpPr txBox="1"/>
          <p:nvPr/>
        </p:nvSpPr>
        <p:spPr>
          <a:xfrm>
            <a:off x="146136" y="4640495"/>
            <a:ext cx="5139159" cy="1043941"/>
          </a:xfrm>
          <a:prstGeom prst="rect">
            <a:avLst/>
          </a:prstGeom>
          <a:solidFill>
            <a:srgbClr val="00B0F0">
              <a:alpha val="3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/>
            </a:pPr>
            <a:r>
              <a:t>Neutrino </a:t>
            </a:r>
            <a:r>
              <a:rPr sz="2400"/>
              <a:t>(R&amp;D cryo bolometers) </a:t>
            </a:r>
          </a:p>
        </p:txBody>
      </p:sp>
      <p:grpSp>
        <p:nvGrpSpPr>
          <p:cNvPr id="685" name="Ellipse 51"/>
          <p:cNvGrpSpPr/>
          <p:nvPr/>
        </p:nvGrpSpPr>
        <p:grpSpPr>
          <a:xfrm>
            <a:off x="5429056" y="4475310"/>
            <a:ext cx="1094596" cy="1038259"/>
            <a:chOff x="0" y="0"/>
            <a:chExt cx="1094594" cy="1038258"/>
          </a:xfrm>
        </p:grpSpPr>
        <p:sp>
          <p:nvSpPr>
            <p:cNvPr id="683" name="Oval"/>
            <p:cNvSpPr/>
            <p:nvPr/>
          </p:nvSpPr>
          <p:spPr>
            <a:xfrm>
              <a:off x="-1" y="-1"/>
              <a:ext cx="1094596" cy="1038260"/>
            </a:xfrm>
            <a:prstGeom prst="ellipse">
              <a:avLst/>
            </a:prstGeom>
            <a:solidFill>
              <a:srgbClr val="00B0F0">
                <a:alpha val="35000"/>
              </a:srgbClr>
            </a:solidFill>
            <a:ln w="38100" cap="flat">
              <a:solidFill>
                <a:srgbClr val="00B0F0">
                  <a:alpha val="8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684" name="CUPID-Mo"/>
            <p:cNvSpPr txBox="1"/>
            <p:nvPr/>
          </p:nvSpPr>
          <p:spPr>
            <a:xfrm>
              <a:off x="206018" y="270208"/>
              <a:ext cx="682557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CUPID-Mo</a:t>
              </a:r>
            </a:p>
          </p:txBody>
        </p:sp>
      </p:grpSp>
      <p:grpSp>
        <p:nvGrpSpPr>
          <p:cNvPr id="688" name="Ellipse 52"/>
          <p:cNvGrpSpPr/>
          <p:nvPr/>
        </p:nvGrpSpPr>
        <p:grpSpPr>
          <a:xfrm>
            <a:off x="6652060" y="4475310"/>
            <a:ext cx="1094595" cy="1038259"/>
            <a:chOff x="0" y="0"/>
            <a:chExt cx="1094594" cy="1038258"/>
          </a:xfrm>
        </p:grpSpPr>
        <p:sp>
          <p:nvSpPr>
            <p:cNvPr id="686" name="Oval"/>
            <p:cNvSpPr/>
            <p:nvPr/>
          </p:nvSpPr>
          <p:spPr>
            <a:xfrm>
              <a:off x="-1" y="-1"/>
              <a:ext cx="1094596" cy="1038260"/>
            </a:xfrm>
            <a:prstGeom prst="ellipse">
              <a:avLst/>
            </a:prstGeom>
            <a:solidFill>
              <a:srgbClr val="00B0F0">
                <a:alpha val="35000"/>
              </a:srgbClr>
            </a:solidFill>
            <a:ln w="38100" cap="flat">
              <a:solidFill>
                <a:srgbClr val="00B0F0">
                  <a:alpha val="8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687" name="Ricochet"/>
            <p:cNvSpPr txBox="1"/>
            <p:nvPr/>
          </p:nvSpPr>
          <p:spPr>
            <a:xfrm>
              <a:off x="206018" y="295608"/>
              <a:ext cx="682557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Ricochet</a:t>
              </a:r>
            </a:p>
          </p:txBody>
        </p:sp>
      </p:grpSp>
      <p:sp>
        <p:nvSpPr>
          <p:cNvPr id="689" name="ZoneTexte 54"/>
          <p:cNvSpPr txBox="1"/>
          <p:nvPr/>
        </p:nvSpPr>
        <p:spPr>
          <a:xfrm>
            <a:off x="9109922" y="4925871"/>
            <a:ext cx="1561788" cy="383541"/>
          </a:xfrm>
          <a:prstGeom prst="rect">
            <a:avLst/>
          </a:prstGeom>
          <a:solidFill>
            <a:srgbClr val="00B0F0">
              <a:alpha val="3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t>@ LNGS, LSM</a:t>
            </a:r>
          </a:p>
        </p:txBody>
      </p:sp>
      <p:sp>
        <p:nvSpPr>
          <p:cNvPr id="690" name="Espace réservé du numéro de diapositive 38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691" name="Rectangle 1"/>
          <p:cNvSpPr txBox="1"/>
          <p:nvPr/>
        </p:nvSpPr>
        <p:spPr>
          <a:xfrm>
            <a:off x="43780" y="5687617"/>
            <a:ext cx="12237199" cy="1175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✓"/>
            </a:pPr>
            <a:r>
              <a:t>Important expertise on cryogenic scintillating bolometers. Intense and fruitful R&amp;D. Links with Solid-State Physics team.</a:t>
            </a:r>
          </a:p>
          <a:p>
            <a:pPr marL="285750" indent="-285750">
              <a:buSzPct val="100000"/>
              <a:buChar char="✓"/>
            </a:pPr>
            <a:r>
              <a:t>Transition/new positioning for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0n2b</a:t>
            </a:r>
            <a:r>
              <a:t> searches. From NEMO to CUPID-Mo. Instrumental synergy with direct dark matter searches</a:t>
            </a:r>
          </a:p>
        </p:txBody>
      </p:sp>
      <p:sp>
        <p:nvSpPr>
          <p:cNvPr id="692" name="Rectangle 55"/>
          <p:cNvSpPr/>
          <p:nvPr/>
        </p:nvSpPr>
        <p:spPr>
          <a:xfrm>
            <a:off x="127086" y="3297433"/>
            <a:ext cx="11979799" cy="412934"/>
          </a:xfrm>
          <a:prstGeom prst="rect">
            <a:avLst/>
          </a:prstGeom>
          <a:ln w="76200">
            <a:solidFill>
              <a:srgbClr val="7030A0">
                <a:alpha val="23000"/>
              </a:srgb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  <a:defRPr b="1" u="sng"/>
            </a:pPr>
            <a:r>
              <a:rPr dirty="0"/>
              <a:t>Increasing contribution on XENON.  </a:t>
            </a:r>
            <a:r>
              <a:rPr b="0" u="none" dirty="0"/>
              <a:t>Possible future positioning in DARWIN.</a:t>
            </a:r>
          </a:p>
        </p:txBody>
      </p:sp>
      <p:sp>
        <p:nvSpPr>
          <p:cNvPr id="693" name="Espace réservé de la date 39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Espace réservé du pied de page 3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696" name="ZoneTexte 1"/>
          <p:cNvSpPr txBox="1"/>
          <p:nvPr/>
        </p:nvSpPr>
        <p:spPr>
          <a:xfrm>
            <a:off x="4395038" y="137027"/>
            <a:ext cx="2518729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800" b="1"/>
            </a:pPr>
            <a:r>
              <a:t>HEALTH</a:t>
            </a:r>
          </a:p>
          <a:p>
            <a:pPr algn="ctr">
              <a:defRPr sz="4800" b="1"/>
            </a:pPr>
            <a:r>
              <a:t>PHYSICS</a:t>
            </a:r>
          </a:p>
        </p:txBody>
      </p:sp>
      <p:grpSp>
        <p:nvGrpSpPr>
          <p:cNvPr id="699" name="Ellipse 4"/>
          <p:cNvGrpSpPr/>
          <p:nvPr/>
        </p:nvGrpSpPr>
        <p:grpSpPr>
          <a:xfrm>
            <a:off x="8407765" y="298371"/>
            <a:ext cx="3269672" cy="1431640"/>
            <a:chOff x="0" y="0"/>
            <a:chExt cx="3269671" cy="1431638"/>
          </a:xfrm>
        </p:grpSpPr>
        <p:sp>
          <p:nvSpPr>
            <p:cNvPr id="697" name="Oval"/>
            <p:cNvSpPr/>
            <p:nvPr/>
          </p:nvSpPr>
          <p:spPr>
            <a:xfrm>
              <a:off x="0" y="-1"/>
              <a:ext cx="3269672" cy="1431640"/>
            </a:xfrm>
            <a:prstGeom prst="ellipse">
              <a:avLst/>
            </a:prstGeom>
            <a:solidFill>
              <a:srgbClr val="E7E6E6"/>
            </a:solidFill>
            <a:ln w="76200" cap="flat">
              <a:solidFill>
                <a:srgbClr val="D0CE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8" name="Permanent : 15+2…"/>
            <p:cNvSpPr txBox="1"/>
            <p:nvPr/>
          </p:nvSpPr>
          <p:spPr>
            <a:xfrm>
              <a:off x="524552" y="85898"/>
              <a:ext cx="2220568" cy="125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Permanent : 15+2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PostDoc : 2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PHD : 5</a:t>
              </a:r>
            </a:p>
            <a:p>
              <a:pPr algn="ctr">
                <a:defRPr sz="2000"/>
              </a:pPr>
              <a:r>
                <a:t>Emerites : 2</a:t>
              </a:r>
            </a:p>
          </p:txBody>
        </p:sp>
      </p:grpSp>
      <p:sp>
        <p:nvSpPr>
          <p:cNvPr id="700" name="ZoneTexte 6"/>
          <p:cNvSpPr txBox="1"/>
          <p:nvPr/>
        </p:nvSpPr>
        <p:spPr>
          <a:xfrm>
            <a:off x="-63674" y="73669"/>
            <a:ext cx="2535993" cy="128524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Scientific </a:t>
            </a:r>
          </a:p>
          <a:p>
            <a:pPr algn="ctr">
              <a:defRPr sz="4000"/>
            </a:pPr>
            <a:r>
              <a:t>Pole</a:t>
            </a:r>
          </a:p>
        </p:txBody>
      </p:sp>
      <p:sp>
        <p:nvSpPr>
          <p:cNvPr id="701" name="Rectangle 16"/>
          <p:cNvSpPr/>
          <p:nvPr/>
        </p:nvSpPr>
        <p:spPr>
          <a:xfrm>
            <a:off x="956670" y="3409289"/>
            <a:ext cx="8134323" cy="1477328"/>
          </a:xfrm>
          <a:prstGeom prst="rect">
            <a:avLst/>
          </a:prstGeom>
          <a:ln w="57150">
            <a:solidFill>
              <a:srgbClr val="A9D18E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ANDROMEDE 	: nanoparticle beams/mass spectrometer for surface analysis</a:t>
            </a:r>
          </a:p>
          <a:p>
            <a:r>
              <a:rPr dirty="0"/>
              <a:t>PIMPA 		: non-linear multiphoton imaging for cellular and in vivo studies</a:t>
            </a:r>
          </a:p>
          <a:p>
            <a:r>
              <a:rPr dirty="0"/>
              <a:t>SCALP/SIDONIE 	: electromagnetic separator for isotopic separation. Radionuclides</a:t>
            </a:r>
          </a:p>
          <a:p>
            <a:r>
              <a:rPr dirty="0"/>
              <a:t>THOMX 		: intense and compact X-ray source</a:t>
            </a:r>
          </a:p>
          <a:p>
            <a:r>
              <a:rPr dirty="0"/>
              <a:t>ALTO		: to the production of new radionuclides</a:t>
            </a:r>
          </a:p>
        </p:txBody>
      </p:sp>
      <p:sp>
        <p:nvSpPr>
          <p:cNvPr id="702" name="Rectangle 18"/>
          <p:cNvSpPr txBox="1"/>
          <p:nvPr/>
        </p:nvSpPr>
        <p:spPr>
          <a:xfrm>
            <a:off x="312565" y="2050282"/>
            <a:ext cx="11575871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Char char="➢"/>
              <a:defRPr b="1"/>
            </a:pPr>
            <a:r>
              <a:t>Biomedical imaging </a:t>
            </a:r>
            <a:r>
              <a:rPr b="0"/>
              <a:t>(earlier diagnosis, personalized treatment) . Radio-isotopical et optics </a:t>
            </a:r>
          </a:p>
          <a:p>
            <a:pPr marL="342900" indent="-342900">
              <a:spcBef>
                <a:spcPts val="300"/>
              </a:spcBef>
              <a:buSzPct val="100000"/>
              <a:buChar char="➢"/>
              <a:defRPr b="1"/>
            </a:pPr>
            <a:r>
              <a:t>Radiotherapy</a:t>
            </a:r>
            <a:r>
              <a:rPr b="0"/>
              <a:t> (improve the TPS (treatment planning system) by developing new dosimetric approaches)  	</a:t>
            </a:r>
          </a:p>
          <a:p>
            <a:pPr marL="342900" indent="-342900">
              <a:spcBef>
                <a:spcPts val="300"/>
              </a:spcBef>
              <a:buSzPct val="100000"/>
              <a:buChar char="➢"/>
              <a:defRPr b="1"/>
            </a:pPr>
            <a:r>
              <a:t>Modeling </a:t>
            </a:r>
            <a:r>
              <a:rPr b="0"/>
              <a:t> (understand and predict the evolution of complex biological systems)</a:t>
            </a:r>
          </a:p>
        </p:txBody>
      </p:sp>
      <p:sp>
        <p:nvSpPr>
          <p:cNvPr id="703" name="Rectangle 19"/>
          <p:cNvSpPr/>
          <p:nvPr/>
        </p:nvSpPr>
        <p:spPr>
          <a:xfrm>
            <a:off x="9390698" y="3842813"/>
            <a:ext cx="2286740" cy="440691"/>
          </a:xfrm>
          <a:prstGeom prst="rect">
            <a:avLst/>
          </a:prstGeom>
          <a:ln w="5715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+ a biology service</a:t>
            </a:r>
          </a:p>
        </p:txBody>
      </p:sp>
      <p:sp>
        <p:nvSpPr>
          <p:cNvPr id="704" name="Rectangle 20"/>
          <p:cNvSpPr/>
          <p:nvPr/>
        </p:nvSpPr>
        <p:spPr>
          <a:xfrm>
            <a:off x="266845" y="5142007"/>
            <a:ext cx="11582256" cy="1077218"/>
          </a:xfrm>
          <a:prstGeom prst="rect">
            <a:avLst/>
          </a:prstGeom>
          <a:ln w="76200">
            <a:solidFill>
              <a:srgbClr val="00B050">
                <a:alpha val="23000"/>
              </a:srgb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dirty="0"/>
              <a:t>Targeted radiotherapies: from the development of a </a:t>
            </a:r>
            <a:r>
              <a:rPr b="1" dirty="0"/>
              <a:t>dedicated dosimetry to the production of new radionuclides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b="1"/>
            </a:pPr>
            <a:r>
              <a:rPr dirty="0"/>
              <a:t>Ambitious instrumental project</a:t>
            </a:r>
            <a:r>
              <a:rPr b="0" dirty="0"/>
              <a:t>: Participate to national and international initiatives of TOF-PET imaging (&lt;100 </a:t>
            </a:r>
            <a:r>
              <a:rPr b="0" dirty="0" err="1"/>
              <a:t>ps</a:t>
            </a:r>
            <a:r>
              <a:rPr b="0" dirty="0"/>
              <a:t>)</a:t>
            </a:r>
            <a:endParaRPr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dirty="0"/>
              <a:t>Structure the activities of the </a:t>
            </a:r>
            <a:r>
              <a:rPr b="1" dirty="0"/>
              <a:t>platforms around a common biology service</a:t>
            </a:r>
          </a:p>
        </p:txBody>
      </p:sp>
      <p:sp>
        <p:nvSpPr>
          <p:cNvPr id="705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706" name="Espace réservé de la date 2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Espace réservé du pied de page 10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709" name="ZoneTexte 3"/>
          <p:cNvSpPr txBox="1"/>
          <p:nvPr/>
        </p:nvSpPr>
        <p:spPr>
          <a:xfrm>
            <a:off x="2214244" y="73668"/>
            <a:ext cx="6701248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/>
            </a:pPr>
            <a:r>
              <a:t>ENERGY &amp; ENVIRONNEMENT</a:t>
            </a:r>
          </a:p>
        </p:txBody>
      </p:sp>
      <p:sp>
        <p:nvSpPr>
          <p:cNvPr id="710" name="ZoneTexte 5"/>
          <p:cNvSpPr txBox="1"/>
          <p:nvPr/>
        </p:nvSpPr>
        <p:spPr>
          <a:xfrm>
            <a:off x="-63674" y="73669"/>
            <a:ext cx="2535993" cy="128524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Scientific </a:t>
            </a:r>
          </a:p>
          <a:p>
            <a:pPr algn="ctr">
              <a:defRPr sz="4000"/>
            </a:pPr>
            <a:r>
              <a:t>Pole</a:t>
            </a:r>
          </a:p>
        </p:txBody>
      </p:sp>
      <p:sp>
        <p:nvSpPr>
          <p:cNvPr id="711" name="ZoneTexte 6"/>
          <p:cNvSpPr txBox="1"/>
          <p:nvPr/>
        </p:nvSpPr>
        <p:spPr>
          <a:xfrm>
            <a:off x="1161292" y="1195424"/>
            <a:ext cx="29764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	</a:t>
            </a:r>
          </a:p>
        </p:txBody>
      </p:sp>
      <p:sp>
        <p:nvSpPr>
          <p:cNvPr id="712" name="Espace réservé du numéro de diapositive 11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715" name="Ellipse 13"/>
          <p:cNvGrpSpPr/>
          <p:nvPr/>
        </p:nvGrpSpPr>
        <p:grpSpPr>
          <a:xfrm>
            <a:off x="8869771" y="114522"/>
            <a:ext cx="3269672" cy="1431640"/>
            <a:chOff x="0" y="0"/>
            <a:chExt cx="3269671" cy="1431638"/>
          </a:xfrm>
        </p:grpSpPr>
        <p:sp>
          <p:nvSpPr>
            <p:cNvPr id="713" name="Oval"/>
            <p:cNvSpPr/>
            <p:nvPr/>
          </p:nvSpPr>
          <p:spPr>
            <a:xfrm>
              <a:off x="0" y="-1"/>
              <a:ext cx="3269672" cy="1431640"/>
            </a:xfrm>
            <a:prstGeom prst="ellipse">
              <a:avLst/>
            </a:prstGeom>
            <a:solidFill>
              <a:srgbClr val="E7E6E6"/>
            </a:solidFill>
            <a:ln w="76200" cap="flat">
              <a:solidFill>
                <a:srgbClr val="D0CE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714" name="Permanent : 20+1…"/>
            <p:cNvSpPr txBox="1"/>
            <p:nvPr/>
          </p:nvSpPr>
          <p:spPr>
            <a:xfrm>
              <a:off x="524552" y="85898"/>
              <a:ext cx="2220568" cy="125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Permanent : 20+1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PostDoc : 4</a:t>
              </a:r>
            </a:p>
            <a:p>
              <a:pPr algn="ctr">
                <a:defRPr sz="2000"/>
              </a:pPr>
              <a:r>
                <a:t>PHD : 12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Emerites : 2</a:t>
              </a:r>
            </a:p>
          </p:txBody>
        </p:sp>
      </p:grpSp>
      <p:sp>
        <p:nvSpPr>
          <p:cNvPr id="716" name="Rectangle 1"/>
          <p:cNvSpPr txBox="1"/>
          <p:nvPr/>
        </p:nvSpPr>
        <p:spPr>
          <a:xfrm>
            <a:off x="1493519" y="2330513"/>
            <a:ext cx="8700137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✓"/>
              <a:defRPr sz="2000"/>
            </a:pPr>
            <a:r>
              <a:t>Materials and ion irradiation 				(SCALP)</a:t>
            </a:r>
          </a:p>
          <a:p>
            <a:pPr marL="342900" indent="-342900">
              <a:buSzPct val="100000"/>
              <a:buChar char="✓"/>
              <a:defRPr sz="2000"/>
            </a:pPr>
            <a:r>
              <a:t>Radiochemistry 					(Laboratory 107)</a:t>
            </a:r>
          </a:p>
          <a:p>
            <a:pPr marL="342900" indent="-342900">
              <a:buSzPct val="100000"/>
              <a:buChar char="✓"/>
              <a:defRPr sz="2000"/>
            </a:pPr>
            <a:r>
              <a:t>Nuclear data 						(Virtual DATA grid)</a:t>
            </a:r>
          </a:p>
          <a:p>
            <a:pPr marL="342900" indent="-342900">
              <a:buSzPct val="100000"/>
              <a:buChar char="✓"/>
              <a:defRPr sz="2000"/>
            </a:pPr>
            <a:r>
              <a:t>Nuclear material					</a:t>
            </a:r>
          </a:p>
          <a:p>
            <a:pPr marL="342900" indent="-342900">
              <a:buSzPct val="100000"/>
              <a:buChar char="✓"/>
              <a:defRPr sz="2000"/>
            </a:pPr>
            <a:r>
              <a:t>Physics of nuclear reactors and associated scenario 	(Virtual DATA grid)</a:t>
            </a:r>
          </a:p>
        </p:txBody>
      </p:sp>
      <p:sp>
        <p:nvSpPr>
          <p:cNvPr id="717" name="Rectangle 14"/>
          <p:cNvSpPr txBox="1"/>
          <p:nvPr/>
        </p:nvSpPr>
        <p:spPr>
          <a:xfrm>
            <a:off x="166219" y="1684183"/>
            <a:ext cx="1178373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/>
            </a:lvl1pPr>
          </a:lstStyle>
          <a:p>
            <a:r>
              <a:t>Multidisciplinary approach of the theme to develop expertise benefitting teaching and research areas</a:t>
            </a:r>
          </a:p>
        </p:txBody>
      </p:sp>
      <p:sp>
        <p:nvSpPr>
          <p:cNvPr id="718" name="Rectangle 2"/>
          <p:cNvSpPr/>
          <p:nvPr/>
        </p:nvSpPr>
        <p:spPr>
          <a:xfrm>
            <a:off x="255326" y="4385843"/>
            <a:ext cx="11884117" cy="1754326"/>
          </a:xfrm>
          <a:prstGeom prst="rect">
            <a:avLst/>
          </a:prstGeom>
          <a:ln w="57150">
            <a:solidFill>
              <a:srgbClr val="000000">
                <a:alpha val="25000"/>
              </a:srgb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dirty="0"/>
              <a:t>Keep the diversity of the activities and increase the coherence of the pole in future projects.</a:t>
            </a:r>
          </a:p>
          <a:p>
            <a:endParaRPr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Establishment of a predictive model of the </a:t>
            </a:r>
            <a:r>
              <a:rPr b="1" dirty="0"/>
              <a:t>storage concept for nuclear waste </a:t>
            </a:r>
            <a:r>
              <a:rPr dirty="0"/>
              <a:t>in the French geological storage site </a:t>
            </a:r>
            <a:r>
              <a:rPr dirty="0" err="1"/>
              <a:t>Cigeo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Robustness in </a:t>
            </a:r>
            <a:r>
              <a:rPr b="1" dirty="0"/>
              <a:t>scenario studies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dirty="0"/>
              <a:t>Better understand the </a:t>
            </a:r>
            <a:r>
              <a:rPr b="1" dirty="0"/>
              <a:t>elementary mechanisms involved in solids under irradiation </a:t>
            </a:r>
            <a:r>
              <a:rPr dirty="0"/>
              <a:t>[nuclear (fission &amp; fusion) and renewable energies applications] </a:t>
            </a:r>
          </a:p>
        </p:txBody>
      </p:sp>
      <p:sp>
        <p:nvSpPr>
          <p:cNvPr id="719" name="Espace réservé de la date 4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Espace réservé du pied de page 41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722" name="ZoneTexte 19"/>
          <p:cNvSpPr txBox="1"/>
          <p:nvPr/>
        </p:nvSpPr>
        <p:spPr>
          <a:xfrm>
            <a:off x="2122804" y="73668"/>
            <a:ext cx="670124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/>
            </a:lvl1pPr>
          </a:lstStyle>
          <a:p>
            <a:r>
              <a:t>THEORETICAL PHYSICS</a:t>
            </a:r>
          </a:p>
        </p:txBody>
      </p:sp>
      <p:sp>
        <p:nvSpPr>
          <p:cNvPr id="723" name="ZoneTexte 21"/>
          <p:cNvSpPr txBox="1"/>
          <p:nvPr/>
        </p:nvSpPr>
        <p:spPr>
          <a:xfrm>
            <a:off x="-63674" y="73669"/>
            <a:ext cx="2535993" cy="128524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Scientific </a:t>
            </a:r>
          </a:p>
          <a:p>
            <a:pPr algn="ctr">
              <a:defRPr sz="4000"/>
            </a:pPr>
            <a:r>
              <a:t>Pole</a:t>
            </a:r>
          </a:p>
        </p:txBody>
      </p:sp>
      <p:sp>
        <p:nvSpPr>
          <p:cNvPr id="724" name="ZoneTexte 22"/>
          <p:cNvSpPr txBox="1"/>
          <p:nvPr/>
        </p:nvSpPr>
        <p:spPr>
          <a:xfrm>
            <a:off x="1161292" y="1195424"/>
            <a:ext cx="29764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	</a:t>
            </a:r>
          </a:p>
        </p:txBody>
      </p:sp>
      <p:sp>
        <p:nvSpPr>
          <p:cNvPr id="725" name="Sous-titre 2"/>
          <p:cNvSpPr txBox="1"/>
          <p:nvPr/>
        </p:nvSpPr>
        <p:spPr>
          <a:xfrm>
            <a:off x="706869" y="2122252"/>
            <a:ext cx="10179572" cy="2090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1"/>
            </a:pPr>
            <a:r>
              <a:rPr dirty="0"/>
              <a:t>Nuclear    -   Hadronic   -  Particles    </a:t>
            </a:r>
            <a:r>
              <a:rPr dirty="0" err="1"/>
              <a:t>AstroCosmo</a:t>
            </a:r>
            <a:r>
              <a:rPr dirty="0"/>
              <a:t>    Math. Phys.     Stat. Phys.      Health Phys.</a:t>
            </a:r>
            <a:endParaRPr sz="3200" dirty="0">
              <a:solidFill>
                <a:srgbClr val="888888"/>
              </a:solidFill>
            </a:endParaRPr>
          </a:p>
          <a:p>
            <a:pPr defTabSz="457200">
              <a:spcBef>
                <a:spcPts val="700"/>
              </a:spcBef>
            </a:pPr>
            <a:endParaRPr sz="3200" dirty="0">
              <a:solidFill>
                <a:srgbClr val="888888"/>
              </a:solidFill>
            </a:endParaRPr>
          </a:p>
          <a:p>
            <a:pPr defTabSz="457200">
              <a:spcBef>
                <a:spcPts val="300"/>
              </a:spcBef>
              <a:defRPr sz="1600">
                <a:solidFill>
                  <a:srgbClr val="0000FF"/>
                </a:solidFill>
              </a:defRPr>
            </a:pPr>
            <a:r>
              <a:rPr dirty="0"/>
              <a:t>Links with experiences                link to be </a:t>
            </a:r>
            <a:r>
              <a:rPr dirty="0" err="1"/>
              <a:t>developped</a:t>
            </a:r>
            <a:r>
              <a:rPr dirty="0"/>
              <a:t> (VIRGO,CTA…)                         links with IMNC exp. activities</a:t>
            </a:r>
          </a:p>
          <a:p>
            <a:pPr marL="285750" indent="-285750" defTabSz="457200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0000FF"/>
                </a:solidFill>
              </a:defRPr>
            </a:pPr>
            <a:r>
              <a:rPr dirty="0"/>
              <a:t>Many nuclear exp.</a:t>
            </a:r>
          </a:p>
          <a:p>
            <a:pPr marL="285750" indent="-285750" defTabSz="457200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0000FF"/>
                </a:solidFill>
              </a:defRPr>
            </a:pPr>
            <a:r>
              <a:rPr dirty="0"/>
              <a:t>LHC, Belle 2</a:t>
            </a:r>
            <a:endParaRPr sz="3200" dirty="0">
              <a:solidFill>
                <a:srgbClr val="888888"/>
              </a:solidFill>
            </a:endParaRPr>
          </a:p>
          <a:p>
            <a:pPr marL="285750" indent="-285750" defTabSz="457200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0000FF"/>
                </a:solidFill>
              </a:defRPr>
            </a:pPr>
            <a:r>
              <a:rPr dirty="0"/>
              <a:t>Fixed target LHC, </a:t>
            </a:r>
            <a:r>
              <a:rPr dirty="0" err="1"/>
              <a:t>Jlab</a:t>
            </a:r>
            <a:r>
              <a:rPr dirty="0"/>
              <a:t>, EIC</a:t>
            </a:r>
          </a:p>
        </p:txBody>
      </p:sp>
      <p:sp>
        <p:nvSpPr>
          <p:cNvPr id="726" name="Accolade ouvrante 24"/>
          <p:cNvSpPr/>
          <p:nvPr/>
        </p:nvSpPr>
        <p:spPr>
          <a:xfrm rot="5400000">
            <a:off x="3022373" y="-80675"/>
            <a:ext cx="563239" cy="3935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85"/>
                  <a:pt x="10800" y="21342"/>
                </a:cubicBezTo>
                <a:lnTo>
                  <a:pt x="10800" y="11058"/>
                </a:lnTo>
                <a:cubicBezTo>
                  <a:pt x="10800" y="10915"/>
                  <a:pt x="5965" y="10800"/>
                  <a:pt x="0" y="10800"/>
                </a:cubicBezTo>
                <a:cubicBezTo>
                  <a:pt x="5965" y="10800"/>
                  <a:pt x="10800" y="10685"/>
                  <a:pt x="10800" y="10542"/>
                </a:cubicBezTo>
                <a:lnTo>
                  <a:pt x="10800" y="258"/>
                </a:lnTo>
                <a:cubicBezTo>
                  <a:pt x="10800" y="115"/>
                  <a:pt x="15635" y="0"/>
                  <a:pt x="21600" y="0"/>
                </a:cubicBezTo>
              </a:path>
            </a:pathLst>
          </a:custGeom>
          <a:ln w="28575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27" name="ZoneTexte 25"/>
          <p:cNvSpPr txBox="1"/>
          <p:nvPr/>
        </p:nvSpPr>
        <p:spPr>
          <a:xfrm>
            <a:off x="2207791" y="1241637"/>
            <a:ext cx="217515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Violents phenomena</a:t>
            </a:r>
          </a:p>
        </p:txBody>
      </p:sp>
      <p:sp>
        <p:nvSpPr>
          <p:cNvPr id="728" name="Accolade ouvrante 26"/>
          <p:cNvSpPr/>
          <p:nvPr/>
        </p:nvSpPr>
        <p:spPr>
          <a:xfrm rot="5400000">
            <a:off x="5619483" y="830417"/>
            <a:ext cx="563239" cy="196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69"/>
                  <a:pt x="10800" y="21084"/>
                </a:cubicBezTo>
                <a:lnTo>
                  <a:pt x="10800" y="11316"/>
                </a:lnTo>
                <a:cubicBezTo>
                  <a:pt x="10800" y="11031"/>
                  <a:pt x="5965" y="10800"/>
                  <a:pt x="0" y="10800"/>
                </a:cubicBezTo>
                <a:cubicBezTo>
                  <a:pt x="5965" y="10800"/>
                  <a:pt x="10800" y="10569"/>
                  <a:pt x="10800" y="10284"/>
                </a:cubicBezTo>
                <a:lnTo>
                  <a:pt x="10800" y="516"/>
                </a:lnTo>
                <a:cubicBezTo>
                  <a:pt x="10800" y="231"/>
                  <a:pt x="15635" y="0"/>
                  <a:pt x="21600" y="0"/>
                </a:cubicBezTo>
              </a:path>
            </a:pathLst>
          </a:custGeom>
          <a:ln w="28575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29" name="ZoneTexte 27"/>
          <p:cNvSpPr txBox="1"/>
          <p:nvPr/>
        </p:nvSpPr>
        <p:spPr>
          <a:xfrm>
            <a:off x="5516991" y="1205162"/>
            <a:ext cx="84820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Gravity</a:t>
            </a:r>
          </a:p>
        </p:txBody>
      </p:sp>
      <p:sp>
        <p:nvSpPr>
          <p:cNvPr id="730" name="Accolade ouvrante 28"/>
          <p:cNvSpPr/>
          <p:nvPr/>
        </p:nvSpPr>
        <p:spPr>
          <a:xfrm rot="5400000">
            <a:off x="8318699" y="842854"/>
            <a:ext cx="563239" cy="196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69"/>
                  <a:pt x="10800" y="21084"/>
                </a:cubicBezTo>
                <a:lnTo>
                  <a:pt x="10800" y="11316"/>
                </a:lnTo>
                <a:cubicBezTo>
                  <a:pt x="10800" y="11031"/>
                  <a:pt x="5965" y="10800"/>
                  <a:pt x="0" y="10800"/>
                </a:cubicBezTo>
                <a:cubicBezTo>
                  <a:pt x="5965" y="10800"/>
                  <a:pt x="10800" y="10569"/>
                  <a:pt x="10800" y="10284"/>
                </a:cubicBezTo>
                <a:lnTo>
                  <a:pt x="10800" y="516"/>
                </a:lnTo>
                <a:cubicBezTo>
                  <a:pt x="10800" y="231"/>
                  <a:pt x="15635" y="0"/>
                  <a:pt x="21600" y="0"/>
                </a:cubicBezTo>
              </a:path>
            </a:pathLst>
          </a:custGeom>
          <a:ln w="28575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31" name="ZoneTexte 29"/>
          <p:cNvSpPr txBox="1"/>
          <p:nvPr/>
        </p:nvSpPr>
        <p:spPr>
          <a:xfrm>
            <a:off x="8048585" y="1147192"/>
            <a:ext cx="114980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Biophysics</a:t>
            </a:r>
          </a:p>
        </p:txBody>
      </p:sp>
      <p:sp>
        <p:nvSpPr>
          <p:cNvPr id="732" name="Accolade ouvrante 30"/>
          <p:cNvSpPr/>
          <p:nvPr/>
        </p:nvSpPr>
        <p:spPr>
          <a:xfrm rot="5400000">
            <a:off x="4111826" y="822345"/>
            <a:ext cx="864815" cy="1854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224"/>
                  <a:pt x="10800" y="20760"/>
                </a:cubicBezTo>
                <a:lnTo>
                  <a:pt x="10800" y="11386"/>
                </a:lnTo>
                <a:cubicBezTo>
                  <a:pt x="10800" y="10923"/>
                  <a:pt x="5965" y="10547"/>
                  <a:pt x="0" y="10547"/>
                </a:cubicBezTo>
                <a:cubicBezTo>
                  <a:pt x="5965" y="10547"/>
                  <a:pt x="10800" y="10171"/>
                  <a:pt x="10800" y="9707"/>
                </a:cubicBezTo>
                <a:lnTo>
                  <a:pt x="10800" y="840"/>
                </a:lnTo>
                <a:cubicBezTo>
                  <a:pt x="10800" y="376"/>
                  <a:pt x="15635" y="0"/>
                  <a:pt x="21600" y="0"/>
                </a:cubicBezTo>
              </a:path>
            </a:pathLst>
          </a:custGeom>
          <a:ln w="28575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33" name="ZoneTexte 31"/>
          <p:cNvSpPr txBox="1"/>
          <p:nvPr/>
        </p:nvSpPr>
        <p:spPr>
          <a:xfrm>
            <a:off x="3558678" y="901431"/>
            <a:ext cx="24216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Dark matter, neutrinos</a:t>
            </a:r>
          </a:p>
        </p:txBody>
      </p:sp>
      <p:sp>
        <p:nvSpPr>
          <p:cNvPr id="734" name="Accolade ouvrante 32"/>
          <p:cNvSpPr/>
          <p:nvPr/>
        </p:nvSpPr>
        <p:spPr>
          <a:xfrm rot="16200000">
            <a:off x="2049921" y="1347599"/>
            <a:ext cx="563239" cy="2966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47"/>
                  <a:pt x="10800" y="21258"/>
                </a:cubicBezTo>
                <a:lnTo>
                  <a:pt x="10800" y="11142"/>
                </a:lnTo>
                <a:cubicBezTo>
                  <a:pt x="10800" y="10953"/>
                  <a:pt x="5965" y="10800"/>
                  <a:pt x="0" y="10800"/>
                </a:cubicBezTo>
                <a:cubicBezTo>
                  <a:pt x="5965" y="10800"/>
                  <a:pt x="10800" y="10647"/>
                  <a:pt x="10800" y="10458"/>
                </a:cubicBezTo>
                <a:lnTo>
                  <a:pt x="10800" y="342"/>
                </a:lnTo>
                <a:cubicBezTo>
                  <a:pt x="10800" y="153"/>
                  <a:pt x="15635" y="0"/>
                  <a:pt x="21600" y="0"/>
                </a:cubicBezTo>
              </a:path>
            </a:pathLst>
          </a:custGeom>
          <a:ln w="28575">
            <a:solidFill>
              <a:srgbClr val="0000FF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35" name="Accolade ouvrante 33"/>
          <p:cNvSpPr/>
          <p:nvPr/>
        </p:nvSpPr>
        <p:spPr>
          <a:xfrm rot="16200000">
            <a:off x="4878301" y="2307304"/>
            <a:ext cx="563239" cy="1061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2"/>
                  <a:pt x="10800" y="20645"/>
                </a:cubicBezTo>
                <a:lnTo>
                  <a:pt x="10800" y="11755"/>
                </a:lnTo>
                <a:cubicBezTo>
                  <a:pt x="10800" y="11228"/>
                  <a:pt x="5965" y="10800"/>
                  <a:pt x="0" y="10800"/>
                </a:cubicBezTo>
                <a:cubicBezTo>
                  <a:pt x="5965" y="10800"/>
                  <a:pt x="10800" y="10372"/>
                  <a:pt x="10800" y="9845"/>
                </a:cubicBezTo>
                <a:lnTo>
                  <a:pt x="10800" y="955"/>
                </a:lnTo>
                <a:cubicBezTo>
                  <a:pt x="10800" y="428"/>
                  <a:pt x="15635" y="0"/>
                  <a:pt x="21600" y="0"/>
                </a:cubicBezTo>
              </a:path>
            </a:pathLst>
          </a:custGeom>
          <a:ln w="28575">
            <a:solidFill>
              <a:srgbClr val="0000FF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36" name="Accolade ouvrante 34"/>
          <p:cNvSpPr/>
          <p:nvPr/>
        </p:nvSpPr>
        <p:spPr>
          <a:xfrm rot="16200000">
            <a:off x="8911619" y="2283532"/>
            <a:ext cx="563239" cy="1061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2"/>
                  <a:pt x="10800" y="20645"/>
                </a:cubicBezTo>
                <a:lnTo>
                  <a:pt x="10800" y="11755"/>
                </a:lnTo>
                <a:cubicBezTo>
                  <a:pt x="10800" y="11228"/>
                  <a:pt x="5965" y="10800"/>
                  <a:pt x="0" y="10800"/>
                </a:cubicBezTo>
                <a:cubicBezTo>
                  <a:pt x="5965" y="10800"/>
                  <a:pt x="10800" y="10372"/>
                  <a:pt x="10800" y="9845"/>
                </a:cubicBezTo>
                <a:lnTo>
                  <a:pt x="10800" y="955"/>
                </a:lnTo>
                <a:cubicBezTo>
                  <a:pt x="10800" y="428"/>
                  <a:pt x="15635" y="0"/>
                  <a:pt x="21600" y="0"/>
                </a:cubicBezTo>
              </a:path>
            </a:pathLst>
          </a:custGeom>
          <a:ln w="28575">
            <a:solidFill>
              <a:srgbClr val="0000FF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37" name="Rectangle 36"/>
          <p:cNvSpPr/>
          <p:nvPr/>
        </p:nvSpPr>
        <p:spPr>
          <a:xfrm>
            <a:off x="3561484" y="3672039"/>
            <a:ext cx="4515717" cy="891541"/>
          </a:xfrm>
          <a:prstGeom prst="rect">
            <a:avLst/>
          </a:prstGeom>
          <a:solidFill>
            <a:srgbClr val="7030A0">
              <a:alpha val="2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pc="-1">
                <a:uFill>
                  <a:solidFill>
                    <a:srgbClr val="FFFFFF"/>
                  </a:solidFill>
                </a:uFill>
              </a:defRPr>
            </a:pPr>
            <a:r>
              <a:t>Theory is transverse to FLUO with : </a:t>
            </a:r>
          </a:p>
          <a:p>
            <a:pPr marL="285750" indent="-285750">
              <a:buSzPct val="100000"/>
              <a:buFont typeface="Arial"/>
              <a:buChar char="•"/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Many crossed interests among theorists</a:t>
            </a:r>
          </a:p>
          <a:p>
            <a:pPr marL="285750" indent="-285750">
              <a:buSzPct val="100000"/>
              <a:buFont typeface="Arial"/>
              <a:buChar char="•"/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common interests with experimentalists</a:t>
            </a:r>
          </a:p>
        </p:txBody>
      </p:sp>
      <p:sp>
        <p:nvSpPr>
          <p:cNvPr id="738" name="CustomShape 15"/>
          <p:cNvSpPr txBox="1"/>
          <p:nvPr/>
        </p:nvSpPr>
        <p:spPr>
          <a:xfrm>
            <a:off x="8707428" y="1533895"/>
            <a:ext cx="1443241" cy="28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300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Complex systems</a:t>
            </a:r>
          </a:p>
        </p:txBody>
      </p:sp>
      <p:sp>
        <p:nvSpPr>
          <p:cNvPr id="739" name="CustomShape 16"/>
          <p:cNvSpPr txBox="1"/>
          <p:nvPr/>
        </p:nvSpPr>
        <p:spPr>
          <a:xfrm>
            <a:off x="1135980" y="1568765"/>
            <a:ext cx="1148401" cy="28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300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Dense matter</a:t>
            </a:r>
          </a:p>
        </p:txBody>
      </p:sp>
      <p:sp>
        <p:nvSpPr>
          <p:cNvPr id="740" name="Espace réservé du numéro de diapositive 42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743" name="Ellipse 45"/>
          <p:cNvGrpSpPr/>
          <p:nvPr/>
        </p:nvGrpSpPr>
        <p:grpSpPr>
          <a:xfrm>
            <a:off x="8869771" y="114522"/>
            <a:ext cx="3269672" cy="1431640"/>
            <a:chOff x="0" y="0"/>
            <a:chExt cx="3269671" cy="1431638"/>
          </a:xfrm>
        </p:grpSpPr>
        <p:sp>
          <p:nvSpPr>
            <p:cNvPr id="741" name="Oval"/>
            <p:cNvSpPr/>
            <p:nvPr/>
          </p:nvSpPr>
          <p:spPr>
            <a:xfrm>
              <a:off x="0" y="-1"/>
              <a:ext cx="3269672" cy="1431640"/>
            </a:xfrm>
            <a:prstGeom prst="ellipse">
              <a:avLst/>
            </a:prstGeom>
            <a:solidFill>
              <a:srgbClr val="E7E6E6"/>
            </a:solidFill>
            <a:ln w="76200" cap="flat">
              <a:solidFill>
                <a:srgbClr val="D0CE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2" name="Permanent : 36…"/>
            <p:cNvSpPr txBox="1"/>
            <p:nvPr/>
          </p:nvSpPr>
          <p:spPr>
            <a:xfrm>
              <a:off x="524552" y="85898"/>
              <a:ext cx="2220568" cy="125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Permanent : 36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PostDoc : 2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PHD : 13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Emerites : 10</a:t>
              </a:r>
            </a:p>
          </p:txBody>
        </p:sp>
      </p:grpSp>
      <p:sp>
        <p:nvSpPr>
          <p:cNvPr id="744" name="Rectangle 35"/>
          <p:cNvSpPr/>
          <p:nvPr/>
        </p:nvSpPr>
        <p:spPr>
          <a:xfrm>
            <a:off x="120499" y="5022069"/>
            <a:ext cx="12018945" cy="1200329"/>
          </a:xfrm>
          <a:prstGeom prst="rect">
            <a:avLst/>
          </a:prstGeom>
          <a:ln w="57150">
            <a:solidFill>
              <a:srgbClr val="7030A0">
                <a:alpha val="25000"/>
              </a:srgb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dirty="0"/>
              <a:t>While preserving the necessary transversally and the very large spectrum of interests and applications</a:t>
            </a:r>
          </a:p>
          <a:p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 b="1" u="sng"/>
            </a:pPr>
            <a:r>
              <a:rPr dirty="0"/>
              <a:t>Reinforce and amplify the activities with strong links with experimental groups/poles/projects</a:t>
            </a:r>
            <a:r>
              <a:rPr b="0" u="none" dirty="0"/>
              <a:t>. Creation of strong clusters.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 b="1" u="sng"/>
            </a:pPr>
            <a:r>
              <a:rPr dirty="0"/>
              <a:t>Theory and computing </a:t>
            </a:r>
            <a:r>
              <a:rPr b="0" u="none" dirty="0"/>
              <a:t>: Resources / Algorithmic  / Big Data</a:t>
            </a:r>
          </a:p>
        </p:txBody>
      </p:sp>
      <p:sp>
        <p:nvSpPr>
          <p:cNvPr id="745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Espace réservé du pied de page 28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748" name="ZoneTexte 4"/>
          <p:cNvSpPr txBox="1"/>
          <p:nvPr/>
        </p:nvSpPr>
        <p:spPr>
          <a:xfrm>
            <a:off x="2214244" y="73668"/>
            <a:ext cx="670124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/>
            </a:lvl1pPr>
          </a:lstStyle>
          <a:p>
            <a:r>
              <a:t>ACCELERATOR PHYSICS</a:t>
            </a:r>
          </a:p>
        </p:txBody>
      </p:sp>
      <p:grpSp>
        <p:nvGrpSpPr>
          <p:cNvPr id="751" name="Ellipse 5"/>
          <p:cNvGrpSpPr/>
          <p:nvPr/>
        </p:nvGrpSpPr>
        <p:grpSpPr>
          <a:xfrm>
            <a:off x="8869771" y="54371"/>
            <a:ext cx="3269672" cy="1551941"/>
            <a:chOff x="0" y="0"/>
            <a:chExt cx="3269671" cy="1551939"/>
          </a:xfrm>
        </p:grpSpPr>
        <p:sp>
          <p:nvSpPr>
            <p:cNvPr id="749" name="Oval"/>
            <p:cNvSpPr/>
            <p:nvPr/>
          </p:nvSpPr>
          <p:spPr>
            <a:xfrm>
              <a:off x="0" y="60151"/>
              <a:ext cx="3269672" cy="1431639"/>
            </a:xfrm>
            <a:prstGeom prst="ellipse">
              <a:avLst/>
            </a:prstGeom>
            <a:solidFill>
              <a:srgbClr val="E7E6E6"/>
            </a:solidFill>
            <a:ln w="76200" cap="flat">
              <a:solidFill>
                <a:srgbClr val="D0CE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0" name="Permanent : 18+37…"/>
            <p:cNvSpPr txBox="1"/>
            <p:nvPr/>
          </p:nvSpPr>
          <p:spPr>
            <a:xfrm>
              <a:off x="524551" y="0"/>
              <a:ext cx="2220569" cy="155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Permanent : 18+37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PostDoc : 8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PHD : 14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Emerites : 1</a:t>
              </a:r>
            </a:p>
          </p:txBody>
        </p:sp>
      </p:grpSp>
      <p:sp>
        <p:nvSpPr>
          <p:cNvPr id="752" name="ZoneTexte 6"/>
          <p:cNvSpPr txBox="1"/>
          <p:nvPr/>
        </p:nvSpPr>
        <p:spPr>
          <a:xfrm>
            <a:off x="-63674" y="73669"/>
            <a:ext cx="2535993" cy="128524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Scientific </a:t>
            </a:r>
          </a:p>
          <a:p>
            <a:pPr algn="ctr">
              <a:defRPr sz="4000"/>
            </a:pPr>
            <a:r>
              <a:t>Pole</a:t>
            </a:r>
          </a:p>
        </p:txBody>
      </p:sp>
      <p:sp>
        <p:nvSpPr>
          <p:cNvPr id="753" name="ZoneTexte 7"/>
          <p:cNvSpPr txBox="1"/>
          <p:nvPr/>
        </p:nvSpPr>
        <p:spPr>
          <a:xfrm>
            <a:off x="1161292" y="1195424"/>
            <a:ext cx="29764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	</a:t>
            </a:r>
          </a:p>
        </p:txBody>
      </p:sp>
      <p:grpSp>
        <p:nvGrpSpPr>
          <p:cNvPr id="756" name="Rectangle 18"/>
          <p:cNvGrpSpPr/>
          <p:nvPr/>
        </p:nvGrpSpPr>
        <p:grpSpPr>
          <a:xfrm>
            <a:off x="1609232" y="1476702"/>
            <a:ext cx="1889761" cy="891540"/>
            <a:chOff x="0" y="0"/>
            <a:chExt cx="1889760" cy="891539"/>
          </a:xfrm>
        </p:grpSpPr>
        <p:sp>
          <p:nvSpPr>
            <p:cNvPr id="754" name="Rectangle"/>
            <p:cNvSpPr/>
            <p:nvPr/>
          </p:nvSpPr>
          <p:spPr>
            <a:xfrm>
              <a:off x="0" y="12241"/>
              <a:ext cx="1889761" cy="867057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55" name="Acceleration, Laser and Applications"/>
            <p:cNvSpPr txBox="1"/>
            <p:nvPr/>
          </p:nvSpPr>
          <p:spPr>
            <a:xfrm>
              <a:off x="45719" y="0"/>
              <a:ext cx="1798322" cy="891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Acceleration, Laser and Applications </a:t>
              </a:r>
            </a:p>
          </p:txBody>
        </p:sp>
      </p:grpSp>
      <p:grpSp>
        <p:nvGrpSpPr>
          <p:cNvPr id="759" name="Rectangle 19"/>
          <p:cNvGrpSpPr/>
          <p:nvPr/>
        </p:nvGrpSpPr>
        <p:grpSpPr>
          <a:xfrm>
            <a:off x="3651392" y="1476702"/>
            <a:ext cx="1889762" cy="891540"/>
            <a:chOff x="0" y="0"/>
            <a:chExt cx="1889760" cy="891539"/>
          </a:xfrm>
        </p:grpSpPr>
        <p:sp>
          <p:nvSpPr>
            <p:cNvPr id="757" name="Rectangle"/>
            <p:cNvSpPr/>
            <p:nvPr/>
          </p:nvSpPr>
          <p:spPr>
            <a:xfrm>
              <a:off x="0" y="12241"/>
              <a:ext cx="1889761" cy="867057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58" name="Physics, Instrumentation, beam handling"/>
            <p:cNvSpPr txBox="1"/>
            <p:nvPr/>
          </p:nvSpPr>
          <p:spPr>
            <a:xfrm>
              <a:off x="45719" y="0"/>
              <a:ext cx="1798322" cy="891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Physics, Instrumentation, beam handling</a:t>
              </a:r>
            </a:p>
          </p:txBody>
        </p:sp>
      </p:grpSp>
      <p:grpSp>
        <p:nvGrpSpPr>
          <p:cNvPr id="762" name="Rectangle 20"/>
          <p:cNvGrpSpPr/>
          <p:nvPr/>
        </p:nvGrpSpPr>
        <p:grpSpPr>
          <a:xfrm>
            <a:off x="5693552" y="1488944"/>
            <a:ext cx="1889761" cy="867056"/>
            <a:chOff x="0" y="0"/>
            <a:chExt cx="1889760" cy="867055"/>
          </a:xfrm>
        </p:grpSpPr>
        <p:sp>
          <p:nvSpPr>
            <p:cNvPr id="760" name="Rectangle"/>
            <p:cNvSpPr/>
            <p:nvPr/>
          </p:nvSpPr>
          <p:spPr>
            <a:xfrm>
              <a:off x="-1" y="0"/>
              <a:ext cx="1889762" cy="867056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61" name="RF"/>
            <p:cNvSpPr txBox="1"/>
            <p:nvPr/>
          </p:nvSpPr>
          <p:spPr>
            <a:xfrm>
              <a:off x="45719" y="254457"/>
              <a:ext cx="1798322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RF </a:t>
              </a:r>
            </a:p>
          </p:txBody>
        </p:sp>
      </p:grpSp>
      <p:grpSp>
        <p:nvGrpSpPr>
          <p:cNvPr id="765" name="Rectangle 21"/>
          <p:cNvGrpSpPr/>
          <p:nvPr/>
        </p:nvGrpSpPr>
        <p:grpSpPr>
          <a:xfrm>
            <a:off x="7745872" y="1476702"/>
            <a:ext cx="1889761" cy="891540"/>
            <a:chOff x="0" y="0"/>
            <a:chExt cx="1889760" cy="891539"/>
          </a:xfrm>
        </p:grpSpPr>
        <p:sp>
          <p:nvSpPr>
            <p:cNvPr id="763" name="Rectangle"/>
            <p:cNvSpPr/>
            <p:nvPr/>
          </p:nvSpPr>
          <p:spPr>
            <a:xfrm>
              <a:off x="0" y="12241"/>
              <a:ext cx="1889761" cy="867057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 w="571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64" name="Vacuum Surfaces and Materials"/>
            <p:cNvSpPr txBox="1"/>
            <p:nvPr/>
          </p:nvSpPr>
          <p:spPr>
            <a:xfrm>
              <a:off x="45719" y="0"/>
              <a:ext cx="1798322" cy="891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Vacuum Surfaces and Materials</a:t>
              </a:r>
            </a:p>
          </p:txBody>
        </p:sp>
      </p:grpSp>
      <p:sp>
        <p:nvSpPr>
          <p:cNvPr id="766" name="ZoneTexte 22"/>
          <p:cNvSpPr txBox="1"/>
          <p:nvPr/>
        </p:nvSpPr>
        <p:spPr>
          <a:xfrm>
            <a:off x="4725211" y="997142"/>
            <a:ext cx="177220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Researches on : </a:t>
            </a:r>
          </a:p>
        </p:txBody>
      </p:sp>
      <p:sp>
        <p:nvSpPr>
          <p:cNvPr id="767" name="Rectangle 24"/>
          <p:cNvSpPr/>
          <p:nvPr/>
        </p:nvSpPr>
        <p:spPr>
          <a:xfrm>
            <a:off x="240246" y="5433019"/>
            <a:ext cx="11716623" cy="923330"/>
          </a:xfrm>
          <a:prstGeom prst="rect">
            <a:avLst/>
          </a:prstGeom>
          <a:ln w="76200">
            <a:solidFill>
              <a:srgbClr val="00B0F0">
                <a:alpha val="23000"/>
              </a:srgb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dirty="0"/>
              <a:t>To increase the </a:t>
            </a:r>
            <a:r>
              <a:rPr b="1" u="sng" dirty="0"/>
              <a:t>R&amp;D activities </a:t>
            </a:r>
            <a:r>
              <a:rPr dirty="0"/>
              <a:t>in all of the themes of research. Some are still at the very beginning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 b="1" u="sng"/>
            </a:pPr>
            <a:r>
              <a:rPr dirty="0"/>
              <a:t>Back to contribute to worldwide machines </a:t>
            </a:r>
            <a:r>
              <a:rPr b="0" u="none" dirty="0"/>
              <a:t>in one of our areas of excellence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dirty="0"/>
              <a:t>Guarantee an efficient developing and operation of the complete set of local accelerator facilities of the new laboratory</a:t>
            </a:r>
          </a:p>
        </p:txBody>
      </p:sp>
      <p:sp>
        <p:nvSpPr>
          <p:cNvPr id="768" name="Rectangle 25"/>
          <p:cNvSpPr/>
          <p:nvPr/>
        </p:nvSpPr>
        <p:spPr>
          <a:xfrm>
            <a:off x="240245" y="2447453"/>
            <a:ext cx="5975501" cy="2585323"/>
          </a:xfrm>
          <a:prstGeom prst="rect">
            <a:avLst/>
          </a:prstGeom>
          <a:ln w="57150">
            <a:solidFill>
              <a:srgbClr val="2E75B6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/>
            </a:pPr>
            <a:r>
              <a:rPr dirty="0"/>
              <a:t>SPIRAL2, ATF, XFEL </a:t>
            </a:r>
            <a:r>
              <a:rPr b="0" dirty="0"/>
              <a:t>finished</a:t>
            </a:r>
          </a:p>
          <a:p>
            <a:pPr algn="just">
              <a:defRPr b="1"/>
            </a:pPr>
            <a:r>
              <a:rPr dirty="0"/>
              <a:t>ESS, </a:t>
            </a:r>
            <a:r>
              <a:rPr dirty="0" err="1"/>
              <a:t>ThomX</a:t>
            </a:r>
            <a:r>
              <a:rPr dirty="0"/>
              <a:t> </a:t>
            </a:r>
            <a:r>
              <a:rPr b="0" dirty="0"/>
              <a:t>on going (almost at the end)</a:t>
            </a:r>
          </a:p>
          <a:p>
            <a:pPr algn="just"/>
            <a:r>
              <a:rPr dirty="0"/>
              <a:t>Some activity in FCC</a:t>
            </a:r>
          </a:p>
          <a:p>
            <a:pPr algn="just"/>
            <a:r>
              <a:rPr dirty="0"/>
              <a:t>New positioning in </a:t>
            </a:r>
            <a:r>
              <a:rPr b="1" dirty="0"/>
              <a:t>Myrrha</a:t>
            </a:r>
          </a:p>
          <a:p>
            <a:pPr algn="just"/>
            <a:r>
              <a:rPr dirty="0"/>
              <a:t>Starting activities in </a:t>
            </a:r>
            <a:r>
              <a:rPr b="1" dirty="0"/>
              <a:t>DUNE-PIP-II</a:t>
            </a:r>
          </a:p>
          <a:p>
            <a:pPr algn="just"/>
            <a:endParaRPr b="1" dirty="0"/>
          </a:p>
          <a:p>
            <a:pPr algn="just">
              <a:defRPr u="sng"/>
            </a:pPr>
            <a:r>
              <a:rPr dirty="0"/>
              <a:t>Very important axes for the future  : </a:t>
            </a:r>
          </a:p>
          <a:p>
            <a:pPr algn="just">
              <a:defRPr b="1"/>
            </a:pPr>
            <a:r>
              <a:rPr dirty="0" err="1"/>
              <a:t>PERLE@Orsay</a:t>
            </a:r>
            <a:r>
              <a:rPr dirty="0"/>
              <a:t>     ERL </a:t>
            </a:r>
            <a:r>
              <a:rPr b="0" dirty="0"/>
              <a:t>for future HEP/nuclear physics machines</a:t>
            </a:r>
          </a:p>
          <a:p>
            <a:pPr algn="just">
              <a:defRPr b="1"/>
            </a:pPr>
            <a:r>
              <a:rPr dirty="0" err="1"/>
              <a:t>LaseriX</a:t>
            </a:r>
            <a:r>
              <a:rPr dirty="0"/>
              <a:t>/PHIL       R&amp;D in laser/plasma </a:t>
            </a:r>
            <a:r>
              <a:rPr b="0" dirty="0"/>
              <a:t>with an HEP approach</a:t>
            </a:r>
          </a:p>
        </p:txBody>
      </p:sp>
      <p:sp>
        <p:nvSpPr>
          <p:cNvPr id="769" name="ZoneTexte 26"/>
          <p:cNvSpPr txBox="1"/>
          <p:nvPr/>
        </p:nvSpPr>
        <p:spPr>
          <a:xfrm>
            <a:off x="6382779" y="2601847"/>
            <a:ext cx="5574091" cy="2815591"/>
          </a:xfrm>
          <a:prstGeom prst="rect">
            <a:avLst/>
          </a:prstGeom>
          <a:ln w="57150">
            <a:solidFill>
              <a:srgbClr val="2E75B6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Important role in developing and supporting  platforms and for some of them </a:t>
            </a:r>
            <a:r>
              <a:rPr b="1"/>
              <a:t>to be associated to the researches</a:t>
            </a:r>
          </a:p>
          <a:p>
            <a:pPr algn="ctr"/>
            <a:r>
              <a:t>(</a:t>
            </a:r>
            <a:r>
              <a:rPr i="1"/>
              <a:t>balance and organisation to be finalised</a:t>
            </a:r>
            <a:r>
              <a:t>)</a:t>
            </a:r>
          </a:p>
          <a:p>
            <a:pPr algn="ctr"/>
            <a:endParaRPr/>
          </a:p>
          <a:p>
            <a:pPr algn="ctr"/>
            <a:r>
              <a:t>SCALP</a:t>
            </a:r>
          </a:p>
          <a:p>
            <a:pPr algn="ctr"/>
            <a:r>
              <a:t>ALTO</a:t>
            </a:r>
          </a:p>
          <a:p>
            <a:pPr algn="ctr"/>
            <a:r>
              <a:t>ANDROMEDE</a:t>
            </a:r>
          </a:p>
          <a:p>
            <a:pPr algn="ctr">
              <a:defRPr b="1"/>
            </a:pPr>
            <a:r>
              <a:t>Supratech</a:t>
            </a:r>
          </a:p>
          <a:p>
            <a:pPr algn="ctr">
              <a:defRPr b="1"/>
            </a:pPr>
            <a:r>
              <a:t>«Vacuum and Surfaces » </a:t>
            </a:r>
          </a:p>
        </p:txBody>
      </p:sp>
      <p:sp>
        <p:nvSpPr>
          <p:cNvPr id="770" name="Espace réservé du numéro de diapositive 29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771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Espace réservé du pied de page 4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774" name="Espace réservé de la date 3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  <p:sp>
        <p:nvSpPr>
          <p:cNvPr id="775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776" name="Rectangle 7"/>
          <p:cNvSpPr txBox="1"/>
          <p:nvPr/>
        </p:nvSpPr>
        <p:spPr>
          <a:xfrm>
            <a:off x="1466623" y="999726"/>
            <a:ext cx="9541139" cy="324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200"/>
              </a:spcBef>
              <a:buSzPct val="100000"/>
              <a:buFont typeface="Arial"/>
              <a:buChar char="•"/>
            </a:pPr>
            <a:r>
              <a:rPr dirty="0" err="1"/>
              <a:t>Pôle</a:t>
            </a:r>
            <a:r>
              <a:rPr dirty="0"/>
              <a:t> </a:t>
            </a:r>
            <a:r>
              <a:rPr dirty="0" err="1"/>
              <a:t>Astroparticules</a:t>
            </a:r>
            <a:r>
              <a:rPr dirty="0"/>
              <a:t> et </a:t>
            </a:r>
            <a:r>
              <a:rPr dirty="0" err="1"/>
              <a:t>Cosmologie</a:t>
            </a:r>
            <a:r>
              <a:rPr dirty="0"/>
              <a:t> : 	Sophie </a:t>
            </a:r>
            <a:r>
              <a:rPr dirty="0" err="1"/>
              <a:t>Henrot-Versillé</a:t>
            </a:r>
            <a:r>
              <a:rPr dirty="0"/>
              <a:t> 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ct val="100000"/>
              <a:buFont typeface="Arial"/>
              <a:buChar char="•"/>
            </a:pPr>
            <a:r>
              <a:rPr dirty="0" err="1"/>
              <a:t>Pôle</a:t>
            </a:r>
            <a:r>
              <a:rPr dirty="0"/>
              <a:t> </a:t>
            </a:r>
            <a:r>
              <a:rPr dirty="0" err="1"/>
              <a:t>Énergie</a:t>
            </a:r>
            <a:r>
              <a:rPr dirty="0"/>
              <a:t> et </a:t>
            </a:r>
            <a:r>
              <a:rPr dirty="0" err="1"/>
              <a:t>Environnement</a:t>
            </a:r>
            <a:r>
              <a:rPr dirty="0"/>
              <a:t> : 		</a:t>
            </a:r>
            <a:r>
              <a:rPr dirty="0" err="1"/>
              <a:t>Frederico</a:t>
            </a:r>
            <a:r>
              <a:rPr dirty="0"/>
              <a:t> </a:t>
            </a:r>
            <a:r>
              <a:rPr dirty="0" err="1"/>
              <a:t>Garrido</a:t>
            </a:r>
            <a:endParaRPr dirty="0"/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ct val="100000"/>
              <a:buFont typeface="Arial"/>
              <a:buChar char="•"/>
            </a:pPr>
            <a:r>
              <a:rPr dirty="0" err="1"/>
              <a:t>Pôle</a:t>
            </a:r>
            <a:r>
              <a:rPr dirty="0"/>
              <a:t> Physique des </a:t>
            </a:r>
            <a:r>
              <a:rPr dirty="0" err="1"/>
              <a:t>accélérateurs</a:t>
            </a:r>
            <a:r>
              <a:rPr dirty="0"/>
              <a:t> : 		</a:t>
            </a:r>
            <a:r>
              <a:rPr dirty="0" err="1"/>
              <a:t>Sébastien</a:t>
            </a:r>
            <a:r>
              <a:rPr dirty="0"/>
              <a:t> </a:t>
            </a:r>
            <a:r>
              <a:rPr dirty="0" err="1"/>
              <a:t>Bousson</a:t>
            </a:r>
            <a:r>
              <a:rPr dirty="0"/>
              <a:t> 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ct val="100000"/>
              <a:buFont typeface="Arial"/>
              <a:buChar char="•"/>
            </a:pPr>
            <a:r>
              <a:rPr dirty="0" err="1"/>
              <a:t>Pôle</a:t>
            </a:r>
            <a:r>
              <a:rPr dirty="0"/>
              <a:t> Physique des </a:t>
            </a:r>
            <a:r>
              <a:rPr dirty="0" err="1"/>
              <a:t>Hautes</a:t>
            </a:r>
            <a:r>
              <a:rPr dirty="0"/>
              <a:t> </a:t>
            </a:r>
            <a:r>
              <a:rPr dirty="0" err="1"/>
              <a:t>Énergies</a:t>
            </a:r>
            <a:r>
              <a:rPr dirty="0"/>
              <a:t> : 	Marie Hélène </a:t>
            </a:r>
            <a:r>
              <a:rPr dirty="0" err="1"/>
              <a:t>Schune</a:t>
            </a:r>
            <a:r>
              <a:rPr dirty="0"/>
              <a:t> 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ct val="100000"/>
              <a:buFont typeface="Arial"/>
              <a:buChar char="•"/>
            </a:pPr>
            <a:r>
              <a:rPr dirty="0" err="1"/>
              <a:t>Pôle</a:t>
            </a:r>
            <a:r>
              <a:rPr dirty="0"/>
              <a:t> Physique </a:t>
            </a:r>
            <a:r>
              <a:rPr dirty="0" err="1"/>
              <a:t>Nucléaire</a:t>
            </a:r>
            <a:r>
              <a:rPr dirty="0"/>
              <a:t> :	 		David </a:t>
            </a:r>
            <a:r>
              <a:rPr dirty="0" err="1"/>
              <a:t>Verney</a:t>
            </a:r>
            <a:r>
              <a:rPr dirty="0"/>
              <a:t> 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ct val="100000"/>
              <a:buFont typeface="Arial"/>
              <a:buChar char="•"/>
            </a:pPr>
            <a:r>
              <a:rPr dirty="0" err="1"/>
              <a:t>Pôle</a:t>
            </a:r>
            <a:r>
              <a:rPr dirty="0"/>
              <a:t> Physique Santé : 			Philippe </a:t>
            </a:r>
            <a:r>
              <a:rPr dirty="0" err="1"/>
              <a:t>Lanièce</a:t>
            </a:r>
            <a:r>
              <a:rPr dirty="0"/>
              <a:t> 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ct val="100000"/>
              <a:buFont typeface="Arial"/>
              <a:buChar char="•"/>
            </a:pPr>
            <a:r>
              <a:rPr dirty="0" err="1"/>
              <a:t>Pôle</a:t>
            </a:r>
            <a:r>
              <a:rPr dirty="0"/>
              <a:t> Physique </a:t>
            </a:r>
            <a:r>
              <a:rPr dirty="0" err="1"/>
              <a:t>Théorique</a:t>
            </a:r>
            <a:r>
              <a:rPr dirty="0"/>
              <a:t> : 		Samuel </a:t>
            </a:r>
            <a:r>
              <a:rPr dirty="0" err="1"/>
              <a:t>Wallon</a:t>
            </a:r>
            <a:endParaRPr dirty="0"/>
          </a:p>
        </p:txBody>
      </p:sp>
      <p:sp>
        <p:nvSpPr>
          <p:cNvPr id="777" name="Rectangle 8"/>
          <p:cNvSpPr txBox="1"/>
          <p:nvPr/>
        </p:nvSpPr>
        <p:spPr>
          <a:xfrm>
            <a:off x="210819" y="4360201"/>
            <a:ext cx="11567162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✓"/>
              <a:defRPr sz="2000" b="1">
                <a:solidFill>
                  <a:srgbClr val="FF0000"/>
                </a:solidFill>
              </a:defRPr>
            </a:pPr>
            <a:r>
              <a:rPr dirty="0"/>
              <a:t>DEPUIS LE 23/10/2019</a:t>
            </a:r>
            <a:r>
              <a:rPr sz="1800" b="0" dirty="0">
                <a:solidFill>
                  <a:srgbClr val="000000"/>
                </a:solidFill>
              </a:rPr>
              <a:t>, </a:t>
            </a:r>
            <a:r>
              <a:rPr sz="1800" b="0" dirty="0" err="1">
                <a:solidFill>
                  <a:srgbClr val="000000"/>
                </a:solidFill>
              </a:rPr>
              <a:t>ces</a:t>
            </a:r>
            <a:r>
              <a:rPr sz="1800" b="0" dirty="0">
                <a:solidFill>
                  <a:srgbClr val="000000"/>
                </a:solidFill>
              </a:rPr>
              <a:t> </a:t>
            </a:r>
            <a:r>
              <a:rPr sz="1800" b="0" dirty="0" err="1">
                <a:solidFill>
                  <a:srgbClr val="000000"/>
                </a:solidFill>
              </a:rPr>
              <a:t>personnes</a:t>
            </a:r>
            <a:r>
              <a:rPr sz="1800" b="0" dirty="0">
                <a:solidFill>
                  <a:srgbClr val="000000"/>
                </a:solidFill>
              </a:rPr>
              <a:t> </a:t>
            </a:r>
            <a:r>
              <a:rPr sz="1800" b="0" dirty="0" err="1">
                <a:solidFill>
                  <a:srgbClr val="000000"/>
                </a:solidFill>
              </a:rPr>
              <a:t>ont</a:t>
            </a:r>
            <a:r>
              <a:rPr sz="1800" b="0" dirty="0">
                <a:solidFill>
                  <a:srgbClr val="000000"/>
                </a:solidFill>
              </a:rPr>
              <a:t> la </a:t>
            </a:r>
            <a:r>
              <a:rPr sz="1800" b="0" dirty="0" err="1">
                <a:solidFill>
                  <a:srgbClr val="000000"/>
                </a:solidFill>
              </a:rPr>
              <a:t>responsabilité</a:t>
            </a:r>
            <a:r>
              <a:rPr sz="1800" b="0" dirty="0">
                <a:solidFill>
                  <a:srgbClr val="000000"/>
                </a:solidFill>
              </a:rPr>
              <a:t> de proposer un mode de </a:t>
            </a:r>
            <a:r>
              <a:rPr sz="1800" b="0" dirty="0" err="1">
                <a:solidFill>
                  <a:srgbClr val="000000"/>
                </a:solidFill>
              </a:rPr>
              <a:t>fonctionnement</a:t>
            </a:r>
            <a:r>
              <a:rPr sz="1800" b="0" dirty="0">
                <a:solidFill>
                  <a:srgbClr val="000000"/>
                </a:solidFill>
              </a:rPr>
              <a:t> des </a:t>
            </a:r>
            <a:r>
              <a:rPr sz="1800" b="0" dirty="0" err="1">
                <a:solidFill>
                  <a:srgbClr val="000000"/>
                </a:solidFill>
              </a:rPr>
              <a:t>pôles</a:t>
            </a:r>
            <a:r>
              <a:rPr sz="1800" b="0" dirty="0">
                <a:solidFill>
                  <a:srgbClr val="000000"/>
                </a:solidFill>
              </a:rPr>
              <a:t> </a:t>
            </a:r>
            <a:r>
              <a:rPr sz="1800" b="0" dirty="0" err="1">
                <a:solidFill>
                  <a:srgbClr val="000000"/>
                </a:solidFill>
              </a:rPr>
              <a:t>dont</a:t>
            </a:r>
            <a:r>
              <a:rPr sz="1800" b="0" dirty="0">
                <a:solidFill>
                  <a:srgbClr val="000000"/>
                </a:solidFill>
              </a:rPr>
              <a:t> </a:t>
            </a:r>
            <a:r>
              <a:rPr sz="1800" b="0" dirty="0" err="1">
                <a:solidFill>
                  <a:srgbClr val="000000"/>
                </a:solidFill>
              </a:rPr>
              <a:t>elles</a:t>
            </a:r>
            <a:r>
              <a:rPr sz="1800" b="0" dirty="0">
                <a:solidFill>
                  <a:srgbClr val="000000"/>
                </a:solidFill>
              </a:rPr>
              <a:t> </a:t>
            </a:r>
            <a:r>
              <a:rPr sz="1800" b="0" dirty="0" err="1">
                <a:solidFill>
                  <a:srgbClr val="000000"/>
                </a:solidFill>
              </a:rPr>
              <a:t>ont</a:t>
            </a:r>
            <a:r>
              <a:rPr sz="1800" b="0" dirty="0">
                <a:solidFill>
                  <a:srgbClr val="000000"/>
                </a:solidFill>
              </a:rPr>
              <a:t> la charge, </a:t>
            </a:r>
            <a:r>
              <a:rPr sz="1800" b="0" dirty="0" err="1">
                <a:solidFill>
                  <a:srgbClr val="000000"/>
                </a:solidFill>
              </a:rPr>
              <a:t>en</a:t>
            </a:r>
            <a:r>
              <a:rPr sz="1800" b="0" dirty="0">
                <a:solidFill>
                  <a:srgbClr val="000000"/>
                </a:solidFill>
              </a:rPr>
              <a:t> lien </a:t>
            </a:r>
            <a:r>
              <a:rPr sz="1800" b="0" dirty="0" err="1">
                <a:solidFill>
                  <a:srgbClr val="000000"/>
                </a:solidFill>
              </a:rPr>
              <a:t>étroit</a:t>
            </a:r>
            <a:r>
              <a:rPr sz="1800" b="0" dirty="0">
                <a:solidFill>
                  <a:srgbClr val="000000"/>
                </a:solidFill>
              </a:rPr>
              <a:t> avec les </a:t>
            </a:r>
            <a:r>
              <a:rPr sz="1800" b="0" dirty="0" err="1">
                <a:solidFill>
                  <a:srgbClr val="000000"/>
                </a:solidFill>
              </a:rPr>
              <a:t>personnels</a:t>
            </a:r>
            <a:r>
              <a:rPr sz="1800" b="0" dirty="0">
                <a:solidFill>
                  <a:srgbClr val="000000"/>
                </a:solidFill>
              </a:rPr>
              <a:t> </a:t>
            </a:r>
            <a:r>
              <a:rPr sz="1800" b="0" dirty="0" err="1">
                <a:solidFill>
                  <a:srgbClr val="000000"/>
                </a:solidFill>
              </a:rPr>
              <a:t>concernés</a:t>
            </a:r>
            <a:r>
              <a:rPr sz="1800" b="0" dirty="0">
                <a:solidFill>
                  <a:srgbClr val="000000"/>
                </a:solidFill>
              </a:rPr>
              <a:t> et </a:t>
            </a:r>
            <a:r>
              <a:rPr sz="1800" b="0" dirty="0" err="1">
                <a:solidFill>
                  <a:srgbClr val="000000"/>
                </a:solidFill>
              </a:rPr>
              <a:t>en</a:t>
            </a:r>
            <a:r>
              <a:rPr sz="1800" b="0" dirty="0">
                <a:solidFill>
                  <a:srgbClr val="000000"/>
                </a:solidFill>
              </a:rPr>
              <a:t> </a:t>
            </a:r>
            <a:r>
              <a:rPr sz="1800" b="0" dirty="0" err="1">
                <a:solidFill>
                  <a:srgbClr val="000000"/>
                </a:solidFill>
              </a:rPr>
              <a:t>s’appuyant</a:t>
            </a:r>
            <a:r>
              <a:rPr sz="1800" b="0" dirty="0">
                <a:solidFill>
                  <a:srgbClr val="000000"/>
                </a:solidFill>
              </a:rPr>
              <a:t> sur le travail fait </a:t>
            </a:r>
            <a:r>
              <a:rPr sz="1800" b="0" dirty="0" err="1">
                <a:solidFill>
                  <a:srgbClr val="000000"/>
                </a:solidFill>
              </a:rPr>
              <a:t>lors</a:t>
            </a:r>
            <a:r>
              <a:rPr sz="1800" b="0" dirty="0">
                <a:solidFill>
                  <a:srgbClr val="000000"/>
                </a:solidFill>
              </a:rPr>
              <a:t> de la phase </a:t>
            </a:r>
            <a:r>
              <a:rPr sz="1800" b="0" dirty="0" err="1">
                <a:solidFill>
                  <a:srgbClr val="000000"/>
                </a:solidFill>
              </a:rPr>
              <a:t>projet</a:t>
            </a:r>
            <a:r>
              <a:rPr sz="1800" b="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SzPct val="100000"/>
              <a:buChar char="✓"/>
            </a:pPr>
            <a:endParaRPr sz="1800" b="0" dirty="0">
              <a:solidFill>
                <a:srgbClr val="000000"/>
              </a:solidFill>
            </a:endParaRPr>
          </a:p>
          <a:p>
            <a:pPr marL="285750" indent="-285750">
              <a:buSzPct val="100000"/>
              <a:buChar char="✓"/>
            </a:pPr>
            <a:r>
              <a:rPr dirty="0" err="1"/>
              <a:t>Elles</a:t>
            </a:r>
            <a:r>
              <a:rPr dirty="0"/>
              <a:t> </a:t>
            </a:r>
            <a:r>
              <a:rPr dirty="0" err="1"/>
              <a:t>seront</a:t>
            </a:r>
            <a:r>
              <a:rPr dirty="0"/>
              <a:t> </a:t>
            </a:r>
            <a:r>
              <a:rPr dirty="0" err="1"/>
              <a:t>nommées</a:t>
            </a:r>
            <a:r>
              <a:rPr dirty="0"/>
              <a:t> </a:t>
            </a:r>
            <a:r>
              <a:rPr dirty="0" err="1"/>
              <a:t>Directeurs</a:t>
            </a:r>
            <a:r>
              <a:rPr dirty="0"/>
              <a:t> </a:t>
            </a:r>
            <a:r>
              <a:rPr dirty="0" err="1"/>
              <a:t>Scientifiques</a:t>
            </a:r>
            <a:r>
              <a:rPr dirty="0"/>
              <a:t> </a:t>
            </a:r>
            <a:r>
              <a:rPr dirty="0" err="1"/>
              <a:t>Associés</a:t>
            </a:r>
            <a:r>
              <a:rPr dirty="0"/>
              <a:t> (DSA) du pole début 2020. </a:t>
            </a:r>
            <a:r>
              <a:rPr dirty="0" err="1"/>
              <a:t>Leur</a:t>
            </a:r>
            <a:r>
              <a:rPr dirty="0"/>
              <a:t> nomination sera </a:t>
            </a:r>
            <a:r>
              <a:rPr dirty="0" err="1"/>
              <a:t>soumise</a:t>
            </a:r>
            <a:r>
              <a:rPr dirty="0"/>
              <a:t> au </a:t>
            </a:r>
            <a:r>
              <a:rPr dirty="0" err="1"/>
              <a:t>Conseil</a:t>
            </a:r>
            <a:r>
              <a:rPr dirty="0"/>
              <a:t> de </a:t>
            </a:r>
            <a:r>
              <a:rPr dirty="0" err="1"/>
              <a:t>Laboratoire</a:t>
            </a:r>
            <a:r>
              <a:rPr dirty="0"/>
              <a:t> pour </a:t>
            </a:r>
            <a:r>
              <a:rPr dirty="0" err="1"/>
              <a:t>avis</a:t>
            </a:r>
            <a:r>
              <a:rPr dirty="0"/>
              <a:t>.</a:t>
            </a:r>
          </a:p>
        </p:txBody>
      </p:sp>
      <p:sp>
        <p:nvSpPr>
          <p:cNvPr id="778" name="ZoneTexte 9"/>
          <p:cNvSpPr txBox="1"/>
          <p:nvPr/>
        </p:nvSpPr>
        <p:spPr>
          <a:xfrm>
            <a:off x="937672" y="255334"/>
            <a:ext cx="11136869" cy="5613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Les pôles scientifiques – les Directeurs Scientifiques Associés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D061CD-522E-3944-974A-EA8C725A8826}"/>
              </a:ext>
            </a:extLst>
          </p:cNvPr>
          <p:cNvSpPr/>
          <p:nvPr/>
        </p:nvSpPr>
        <p:spPr>
          <a:xfrm>
            <a:off x="182880" y="133197"/>
            <a:ext cx="1367246" cy="369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Logo FLUO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A6967C-1D92-0D4B-81E1-794A8F8A7ECD}"/>
              </a:ext>
            </a:extLst>
          </p:cNvPr>
          <p:cNvSpPr/>
          <p:nvPr/>
        </p:nvSpPr>
        <p:spPr>
          <a:xfrm>
            <a:off x="139337" y="133197"/>
            <a:ext cx="1367246" cy="369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Logo FLUO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298F0-2D25-D341-BBFA-345938C5D542}"/>
              </a:ext>
            </a:extLst>
          </p:cNvPr>
          <p:cNvSpPr/>
          <p:nvPr/>
        </p:nvSpPr>
        <p:spPr>
          <a:xfrm>
            <a:off x="1637210" y="133197"/>
            <a:ext cx="1593669" cy="369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Logos Tutelles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03F84-CD78-8446-AF45-DEECCB7946CA}"/>
              </a:ext>
            </a:extLst>
          </p:cNvPr>
          <p:cNvSpPr/>
          <p:nvPr/>
        </p:nvSpPr>
        <p:spPr>
          <a:xfrm>
            <a:off x="7872548" y="133197"/>
            <a:ext cx="1811384" cy="369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Services en ligne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5F4EE-AAA4-2E42-AB58-146A44006E5B}"/>
              </a:ext>
            </a:extLst>
          </p:cNvPr>
          <p:cNvSpPr/>
          <p:nvPr/>
        </p:nvSpPr>
        <p:spPr>
          <a:xfrm>
            <a:off x="9866813" y="133197"/>
            <a:ext cx="853440" cy="369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Fr/En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B2D1-B0FD-CE4A-9B3D-7625B3634D88}"/>
              </a:ext>
            </a:extLst>
          </p:cNvPr>
          <p:cNvSpPr/>
          <p:nvPr/>
        </p:nvSpPr>
        <p:spPr>
          <a:xfrm>
            <a:off x="10885716" y="133197"/>
            <a:ext cx="853440" cy="369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Twitter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6F83-353C-A041-A223-6B7206FA20A3}"/>
              </a:ext>
            </a:extLst>
          </p:cNvPr>
          <p:cNvSpPr/>
          <p:nvPr/>
        </p:nvSpPr>
        <p:spPr>
          <a:xfrm>
            <a:off x="139336" y="690545"/>
            <a:ext cx="10308774" cy="369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Menu &gt; Laboratoire / </a:t>
            </a:r>
            <a:r>
              <a:rPr lang="fr-FR" dirty="0">
                <a:solidFill>
                  <a:schemeClr val="bg1"/>
                </a:solidFill>
              </a:rPr>
              <a:t>R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echerche / Ingénierie</a:t>
            </a:r>
            <a:r>
              <a:rPr lang="fr-FR" dirty="0">
                <a:solidFill>
                  <a:schemeClr val="bg1"/>
                </a:solidFill>
              </a:rPr>
              <a:t> / Plateformes / Etudiants / Industriels / Grand public / Emploi 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409BD-992D-4340-8B34-80BE4D5892F4}"/>
              </a:ext>
            </a:extLst>
          </p:cNvPr>
          <p:cNvSpPr/>
          <p:nvPr/>
        </p:nvSpPr>
        <p:spPr>
          <a:xfrm>
            <a:off x="866503" y="1165460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Présentation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62DC4B-A094-EA46-AF24-881E5DC60D97}"/>
              </a:ext>
            </a:extLst>
          </p:cNvPr>
          <p:cNvSpPr/>
          <p:nvPr/>
        </p:nvSpPr>
        <p:spPr>
          <a:xfrm>
            <a:off x="866503" y="1574763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Direction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47B701-F90A-F049-AF9C-13D3404C1BF8}"/>
              </a:ext>
            </a:extLst>
          </p:cNvPr>
          <p:cNvSpPr/>
          <p:nvPr/>
        </p:nvSpPr>
        <p:spPr>
          <a:xfrm>
            <a:off x="866503" y="2010192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Instances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5A5818-B64E-3A4E-9CD3-545BF1E4E3D7}"/>
              </a:ext>
            </a:extLst>
          </p:cNvPr>
          <p:cNvSpPr/>
          <p:nvPr/>
        </p:nvSpPr>
        <p:spPr>
          <a:xfrm>
            <a:off x="866503" y="2454330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Infos. Prat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BE4BDC-C287-2644-924D-3A71725DF29B}"/>
              </a:ext>
            </a:extLst>
          </p:cNvPr>
          <p:cNvSpPr/>
          <p:nvPr/>
        </p:nvSpPr>
        <p:spPr>
          <a:xfrm>
            <a:off x="866503" y="2410787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Infos. Prat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7FB7FB-65B1-5F4E-B366-45341E82FFF5}"/>
              </a:ext>
            </a:extLst>
          </p:cNvPr>
          <p:cNvSpPr/>
          <p:nvPr/>
        </p:nvSpPr>
        <p:spPr>
          <a:xfrm>
            <a:off x="866503" y="2898468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err="1">
                <a:solidFill>
                  <a:schemeClr val="bg1"/>
                </a:solidFill>
              </a:rPr>
              <a:t>Organigram</a:t>
            </a:r>
            <a:r>
              <a:rPr lang="fr-FR" sz="1400" dirty="0">
                <a:solidFill>
                  <a:schemeClr val="bg1"/>
                </a:solidFill>
              </a:rPr>
              <a:t>.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4615B-177B-9E44-A688-09A688CA21D7}"/>
              </a:ext>
            </a:extLst>
          </p:cNvPr>
          <p:cNvSpPr/>
          <p:nvPr/>
        </p:nvSpPr>
        <p:spPr>
          <a:xfrm>
            <a:off x="2137955" y="1165460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presentation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8EC39-4FF0-7D48-B4B9-E3BA99075A48}"/>
              </a:ext>
            </a:extLst>
          </p:cNvPr>
          <p:cNvSpPr/>
          <p:nvPr/>
        </p:nvSpPr>
        <p:spPr>
          <a:xfrm>
            <a:off x="3357155" y="1165460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err="1">
                <a:solidFill>
                  <a:schemeClr val="bg1"/>
                </a:solidFill>
              </a:rPr>
              <a:t>presentation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42AC5E-A0B3-0C43-8609-951636A7C5A4}"/>
              </a:ext>
            </a:extLst>
          </p:cNvPr>
          <p:cNvSpPr/>
          <p:nvPr/>
        </p:nvSpPr>
        <p:spPr>
          <a:xfrm>
            <a:off x="5795555" y="1165460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err="1">
                <a:solidFill>
                  <a:schemeClr val="bg1"/>
                </a:solidFill>
              </a:rPr>
              <a:t>Presentation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3388E9-28C1-2648-919E-3B0826244E7C}"/>
              </a:ext>
            </a:extLst>
          </p:cNvPr>
          <p:cNvSpPr/>
          <p:nvPr/>
        </p:nvSpPr>
        <p:spPr>
          <a:xfrm>
            <a:off x="4576355" y="1165460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Présentation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99927F-8BCB-6C4A-9C48-F39EA41040F2}"/>
              </a:ext>
            </a:extLst>
          </p:cNvPr>
          <p:cNvSpPr/>
          <p:nvPr/>
        </p:nvSpPr>
        <p:spPr>
          <a:xfrm>
            <a:off x="7014755" y="1161349"/>
            <a:ext cx="1162594" cy="52321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Partenariat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Valorisation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4EECBD-AFD8-5F41-9622-11356258A54C}"/>
              </a:ext>
            </a:extLst>
          </p:cNvPr>
          <p:cNvSpPr/>
          <p:nvPr/>
        </p:nvSpPr>
        <p:spPr>
          <a:xfrm>
            <a:off x="4576355" y="1546408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ALTO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73FCF7-C04B-E846-B966-87FBB553E93E}"/>
              </a:ext>
            </a:extLst>
          </p:cNvPr>
          <p:cNvSpPr/>
          <p:nvPr/>
        </p:nvSpPr>
        <p:spPr>
          <a:xfrm>
            <a:off x="4576355" y="1905103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ANDROMEDE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9B1557-3259-F741-90C1-DEDE973FB04E}"/>
              </a:ext>
            </a:extLst>
          </p:cNvPr>
          <p:cNvSpPr/>
          <p:nvPr/>
        </p:nvSpPr>
        <p:spPr>
          <a:xfrm>
            <a:off x="4576355" y="2300442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SCALP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B85128-D468-814A-A22C-C4E6936C35E5}"/>
              </a:ext>
            </a:extLst>
          </p:cNvPr>
          <p:cNvSpPr/>
          <p:nvPr/>
        </p:nvSpPr>
        <p:spPr>
          <a:xfrm>
            <a:off x="4576355" y="2718562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LASER X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E37711-4CFF-B84B-B675-21262E8A8C10}"/>
              </a:ext>
            </a:extLst>
          </p:cNvPr>
          <p:cNvSpPr/>
          <p:nvPr/>
        </p:nvSpPr>
        <p:spPr>
          <a:xfrm>
            <a:off x="5795555" y="1554525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err="1">
                <a:solidFill>
                  <a:schemeClr val="bg1"/>
                </a:solidFill>
              </a:rPr>
              <a:t>Licenses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70FC08-2DA4-FD40-B56E-513FCA57B925}"/>
              </a:ext>
            </a:extLst>
          </p:cNvPr>
          <p:cNvSpPr/>
          <p:nvPr/>
        </p:nvSpPr>
        <p:spPr>
          <a:xfrm>
            <a:off x="5795555" y="1917277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Master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9663FF-1142-734D-8FFA-4A6D166394A1}"/>
              </a:ext>
            </a:extLst>
          </p:cNvPr>
          <p:cNvSpPr/>
          <p:nvPr/>
        </p:nvSpPr>
        <p:spPr>
          <a:xfrm>
            <a:off x="5795555" y="2300056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ED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E8BB01-4442-864B-A19A-99484D2A7EA4}"/>
              </a:ext>
            </a:extLst>
          </p:cNvPr>
          <p:cNvSpPr/>
          <p:nvPr/>
        </p:nvSpPr>
        <p:spPr>
          <a:xfrm>
            <a:off x="5795555" y="2718561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Forma. Pro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14D064-0ECB-FE49-AFA9-140AD95A9D57}"/>
              </a:ext>
            </a:extLst>
          </p:cNvPr>
          <p:cNvSpPr/>
          <p:nvPr/>
        </p:nvSpPr>
        <p:spPr>
          <a:xfrm>
            <a:off x="9285516" y="1156747"/>
            <a:ext cx="1162594" cy="52321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Stages, thèses, post-docs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21DFC3-2F2C-9540-B35E-A420765E56D1}"/>
              </a:ext>
            </a:extLst>
          </p:cNvPr>
          <p:cNvSpPr/>
          <p:nvPr/>
        </p:nvSpPr>
        <p:spPr>
          <a:xfrm>
            <a:off x="9285516" y="1891136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Offres emploi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382253-1448-7341-A725-5A6F3429A365}"/>
              </a:ext>
            </a:extLst>
          </p:cNvPr>
          <p:cNvSpPr/>
          <p:nvPr/>
        </p:nvSpPr>
        <p:spPr>
          <a:xfrm>
            <a:off x="3357155" y="1559523"/>
            <a:ext cx="1162594" cy="276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 err="1">
                <a:solidFill>
                  <a:schemeClr val="bg1"/>
                </a:solidFill>
              </a:rPr>
              <a:t>Instru</a:t>
            </a:r>
            <a:r>
              <a:rPr lang="fr-FR" sz="1200" dirty="0">
                <a:solidFill>
                  <a:schemeClr val="bg1"/>
                </a:solidFill>
              </a:rPr>
              <a:t> &amp; </a:t>
            </a:r>
            <a:r>
              <a:rPr lang="fr-FR" sz="1200" dirty="0" err="1">
                <a:solidFill>
                  <a:schemeClr val="bg1"/>
                </a:solidFill>
              </a:rPr>
              <a:t>detect</a:t>
            </a:r>
            <a:r>
              <a:rPr lang="fr-FR" sz="1200" dirty="0">
                <a:solidFill>
                  <a:schemeClr val="bg1"/>
                </a:solidFill>
              </a:rPr>
              <a:t>.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3C123B-1614-DC4A-8327-7227F794B58B}"/>
              </a:ext>
            </a:extLst>
          </p:cNvPr>
          <p:cNvSpPr/>
          <p:nvPr/>
        </p:nvSpPr>
        <p:spPr>
          <a:xfrm>
            <a:off x="3357155" y="1905103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Mécanique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85B032-8A06-1F4F-81A7-17CE04746200}"/>
              </a:ext>
            </a:extLst>
          </p:cNvPr>
          <p:cNvSpPr/>
          <p:nvPr/>
        </p:nvSpPr>
        <p:spPr>
          <a:xfrm>
            <a:off x="3357155" y="2300055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Electronique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83D243-C799-E847-A017-512344844266}"/>
              </a:ext>
            </a:extLst>
          </p:cNvPr>
          <p:cNvSpPr/>
          <p:nvPr/>
        </p:nvSpPr>
        <p:spPr>
          <a:xfrm>
            <a:off x="3357155" y="2718561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Informatique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8C5BFB-C33B-AD4F-B1FC-3D2C3DDD090A}"/>
              </a:ext>
            </a:extLst>
          </p:cNvPr>
          <p:cNvSpPr/>
          <p:nvPr/>
        </p:nvSpPr>
        <p:spPr>
          <a:xfrm>
            <a:off x="2137955" y="1554525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Nuclear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Phy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BD1EF4-4FCF-B747-A8E5-F74FABAFB944}"/>
              </a:ext>
            </a:extLst>
          </p:cNvPr>
          <p:cNvSpPr/>
          <p:nvPr/>
        </p:nvSpPr>
        <p:spPr>
          <a:xfrm>
            <a:off x="2137955" y="1918464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High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energy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2BA56F-CB44-9F4F-A071-B8395031F044}"/>
              </a:ext>
            </a:extLst>
          </p:cNvPr>
          <p:cNvSpPr/>
          <p:nvPr/>
        </p:nvSpPr>
        <p:spPr>
          <a:xfrm>
            <a:off x="2137955" y="2282403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Astro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Cosmo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E0C814-A130-B141-977E-5A31EC2D7DE8}"/>
              </a:ext>
            </a:extLst>
          </p:cNvPr>
          <p:cNvSpPr/>
          <p:nvPr/>
        </p:nvSpPr>
        <p:spPr>
          <a:xfrm>
            <a:off x="2137955" y="2808716"/>
            <a:ext cx="1162594" cy="276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Energy</a:t>
            </a: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Environ.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39600F-EDBA-A943-BC7E-80056F3F99C1}"/>
              </a:ext>
            </a:extLst>
          </p:cNvPr>
          <p:cNvSpPr/>
          <p:nvPr/>
        </p:nvSpPr>
        <p:spPr>
          <a:xfrm>
            <a:off x="2137955" y="3304252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Health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physics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FEB396-AC63-674F-AAA2-4F1E0DB2931C}"/>
              </a:ext>
            </a:extLst>
          </p:cNvPr>
          <p:cNvSpPr/>
          <p:nvPr/>
        </p:nvSpPr>
        <p:spPr>
          <a:xfrm>
            <a:off x="2137955" y="3707455"/>
            <a:ext cx="1162594" cy="276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Theoretical</a:t>
            </a: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Ph.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EB784B1-97E4-5E40-9F3B-E9C9F3FC9709}"/>
              </a:ext>
            </a:extLst>
          </p:cNvPr>
          <p:cNvSpPr/>
          <p:nvPr/>
        </p:nvSpPr>
        <p:spPr>
          <a:xfrm>
            <a:off x="2137955" y="4095269"/>
            <a:ext cx="1162594" cy="276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Accelerator Ph.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658AD6-57F4-A846-B5B0-0980EB311A52}"/>
              </a:ext>
            </a:extLst>
          </p:cNvPr>
          <p:cNvSpPr/>
          <p:nvPr/>
        </p:nvSpPr>
        <p:spPr>
          <a:xfrm>
            <a:off x="10576562" y="721322"/>
            <a:ext cx="1162594" cy="307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bg1"/>
                </a:solidFill>
              </a:rPr>
              <a:t>Champ </a:t>
            </a:r>
            <a:r>
              <a:rPr lang="fr-FR" sz="1400" dirty="0" err="1">
                <a:solidFill>
                  <a:schemeClr val="bg1"/>
                </a:solidFill>
              </a:rPr>
              <a:t>Rech</a:t>
            </a:r>
            <a:r>
              <a:rPr lang="fr-FR" sz="1400" dirty="0">
                <a:solidFill>
                  <a:schemeClr val="bg1"/>
                </a:solidFill>
              </a:rPr>
              <a:t>.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8468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/>
          <p:cNvSpPr/>
          <p:nvPr/>
        </p:nvSpPr>
        <p:spPr>
          <a:xfrm>
            <a:off x="985741" y="3352718"/>
            <a:ext cx="3570036" cy="1523540"/>
          </a:xfrm>
          <a:prstGeom prst="ellipse">
            <a:avLst/>
          </a:prstGeom>
          <a:solidFill>
            <a:srgbClr val="FF0000">
              <a:alpha val="3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rgbClr val="FF0000"/>
                </a:solidFill>
              </a:rPr>
              <a:t>INFORMATICS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~55</a:t>
            </a:r>
          </a:p>
        </p:txBody>
      </p:sp>
      <p:sp>
        <p:nvSpPr>
          <p:cNvPr id="24" name="Ellipse 23"/>
          <p:cNvSpPr/>
          <p:nvPr/>
        </p:nvSpPr>
        <p:spPr>
          <a:xfrm>
            <a:off x="4109739" y="2284149"/>
            <a:ext cx="3571242" cy="1617916"/>
          </a:xfrm>
          <a:prstGeom prst="ellipse">
            <a:avLst/>
          </a:prstGeom>
          <a:solidFill>
            <a:srgbClr val="92D050">
              <a:alpha val="68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chemeClr val="accent6"/>
                </a:solidFill>
              </a:rPr>
              <a:t>ELECTRONICS</a:t>
            </a:r>
          </a:p>
          <a:p>
            <a:pPr algn="ctr"/>
            <a:r>
              <a:rPr lang="en-AU" sz="3600" b="1" dirty="0">
                <a:solidFill>
                  <a:schemeClr val="accent6"/>
                </a:solidFill>
              </a:rPr>
              <a:t>~60</a:t>
            </a:r>
          </a:p>
        </p:txBody>
      </p:sp>
      <p:sp>
        <p:nvSpPr>
          <p:cNvPr id="25" name="Ellipse 24"/>
          <p:cNvSpPr/>
          <p:nvPr/>
        </p:nvSpPr>
        <p:spPr>
          <a:xfrm>
            <a:off x="7052622" y="3369033"/>
            <a:ext cx="3911324" cy="1593740"/>
          </a:xfrm>
          <a:prstGeom prst="ellipse">
            <a:avLst/>
          </a:prstGeom>
          <a:solidFill>
            <a:srgbClr val="00B0F0">
              <a:alpha val="4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rgbClr val="00B0F0"/>
                </a:solidFill>
              </a:rPr>
              <a:t>MECANICS</a:t>
            </a:r>
          </a:p>
          <a:p>
            <a:pPr algn="ctr"/>
            <a:r>
              <a:rPr lang="en-AU" sz="3600" b="1" dirty="0">
                <a:solidFill>
                  <a:srgbClr val="00B0F0"/>
                </a:solidFill>
              </a:rPr>
              <a:t>~55</a:t>
            </a:r>
          </a:p>
        </p:txBody>
      </p:sp>
      <p:sp>
        <p:nvSpPr>
          <p:cNvPr id="26" name="Ellipse 25"/>
          <p:cNvSpPr/>
          <p:nvPr/>
        </p:nvSpPr>
        <p:spPr>
          <a:xfrm>
            <a:off x="3839977" y="4686758"/>
            <a:ext cx="4110768" cy="16695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chemeClr val="accent4">
                    <a:lumMod val="75000"/>
                  </a:schemeClr>
                </a:solidFill>
              </a:rPr>
              <a:t>Instrumentation</a:t>
            </a:r>
          </a:p>
          <a:p>
            <a:pPr algn="ctr"/>
            <a:r>
              <a:rPr lang="en-AU" sz="3000" b="1" dirty="0">
                <a:solidFill>
                  <a:schemeClr val="accent4">
                    <a:lumMod val="75000"/>
                  </a:schemeClr>
                </a:solidFill>
              </a:rPr>
              <a:t>Detectors</a:t>
            </a:r>
          </a:p>
          <a:p>
            <a:pPr algn="ctr"/>
            <a:r>
              <a:rPr lang="en-AU" sz="3600" b="1" dirty="0">
                <a:solidFill>
                  <a:schemeClr val="accent4">
                    <a:lumMod val="75000"/>
                  </a:schemeClr>
                </a:solidFill>
              </a:rPr>
              <a:t>~25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65519" y="100200"/>
            <a:ext cx="869943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7200" b="1" dirty="0">
                <a:solidFill>
                  <a:srgbClr val="FF0000"/>
                </a:solidFill>
              </a:rPr>
              <a:t>4</a:t>
            </a:r>
            <a:r>
              <a:rPr lang="en-ZA" sz="6600" dirty="0"/>
              <a:t> </a:t>
            </a:r>
            <a:r>
              <a:rPr lang="en-ZA" sz="5400" dirty="0"/>
              <a:t>TECHNICAL DEPARTEMENTS</a:t>
            </a:r>
          </a:p>
        </p:txBody>
      </p:sp>
      <p:sp>
        <p:nvSpPr>
          <p:cNvPr id="38" name="Shape 467"/>
          <p:cNvSpPr/>
          <p:nvPr>
            <p:custDataLst>
              <p:tags r:id="rId1"/>
            </p:custDataLst>
          </p:nvPr>
        </p:nvSpPr>
        <p:spPr>
          <a:xfrm>
            <a:off x="1765519" y="1335119"/>
            <a:ext cx="8699433" cy="707886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Strong pole of competences, essential pillars for the laboratory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 conceive, design and build the instruments.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105212" y="5704026"/>
            <a:ext cx="3753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/>
              <a:t>~30  non permanents</a:t>
            </a:r>
          </a:p>
        </p:txBody>
      </p:sp>
    </p:spTree>
    <p:extLst>
      <p:ext uri="{BB962C8B-B14F-4D97-AF65-F5344CB8AC3E}">
        <p14:creationId xmlns:p14="http://schemas.microsoft.com/office/powerpoint/2010/main" val="174624625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Espace réservé du pied de page 4"/>
          <p:cNvSpPr txBox="1"/>
          <p:nvPr/>
        </p:nvSpPr>
        <p:spPr>
          <a:xfrm>
            <a:off x="4023360" y="6577892"/>
            <a:ext cx="402336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862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420743" y="6540817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863" name="Shape 516"/>
          <p:cNvSpPr txBox="1"/>
          <p:nvPr/>
        </p:nvSpPr>
        <p:spPr>
          <a:xfrm>
            <a:off x="59320" y="251306"/>
            <a:ext cx="7598231" cy="76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449580" algn="ctr">
              <a:lnSpc>
                <a:spcPct val="107000"/>
              </a:lnSpc>
              <a:defRPr sz="2200" b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Pole of technical skills and expertise remarkable or unique</a:t>
            </a:r>
          </a:p>
          <a:p>
            <a:pPr indent="449580" algn="ctr">
              <a:lnSpc>
                <a:spcPct val="107000"/>
              </a:lnSpc>
              <a:defRPr sz="2200" b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essential to the success of the scientific project</a:t>
            </a:r>
          </a:p>
        </p:txBody>
      </p:sp>
      <p:sp>
        <p:nvSpPr>
          <p:cNvPr id="864" name="Rectangle 10"/>
          <p:cNvSpPr/>
          <p:nvPr/>
        </p:nvSpPr>
        <p:spPr>
          <a:xfrm>
            <a:off x="7773668" y="394180"/>
            <a:ext cx="4418332" cy="1158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/>
          </a:lstStyle>
          <a:p>
            <a:r>
              <a:t>this many-skilled expertise is recognized nationally and internationally, and is an essential part of our contributions to projects</a:t>
            </a:r>
          </a:p>
        </p:txBody>
      </p:sp>
      <p:sp>
        <p:nvSpPr>
          <p:cNvPr id="865" name="ZoneTexte 13"/>
          <p:cNvSpPr txBox="1"/>
          <p:nvPr/>
        </p:nvSpPr>
        <p:spPr>
          <a:xfrm>
            <a:off x="4850030" y="1750564"/>
            <a:ext cx="2491940" cy="840741"/>
          </a:xfrm>
          <a:prstGeom prst="rect">
            <a:avLst/>
          </a:prstGeom>
          <a:ln w="38100">
            <a:solidFill>
              <a:srgbClr val="00B0F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 b="1"/>
            </a:pPr>
            <a:r>
              <a:t>4 départements</a:t>
            </a:r>
          </a:p>
          <a:p>
            <a:pPr algn="ctr">
              <a:defRPr sz="2400" b="1"/>
            </a:pPr>
            <a:r>
              <a:t> 11 Services</a:t>
            </a:r>
          </a:p>
        </p:txBody>
      </p:sp>
      <p:sp>
        <p:nvSpPr>
          <p:cNvPr id="866" name="Rectangle 14"/>
          <p:cNvSpPr txBox="1"/>
          <p:nvPr/>
        </p:nvSpPr>
        <p:spPr>
          <a:xfrm>
            <a:off x="7889055" y="2886316"/>
            <a:ext cx="4082382" cy="3821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449580" algn="just">
              <a:lnSpc>
                <a:spcPct val="107000"/>
              </a:lnSpc>
              <a:defRPr sz="2000" b="1">
                <a:uFill>
                  <a:solidFill>
                    <a:srgbClr val="000000"/>
                  </a:solidFill>
                </a:uFill>
              </a:defRPr>
            </a:pPr>
            <a:r>
              <a:t>The creation of the new lab is an opportunity to preserve and amplify </a:t>
            </a:r>
          </a:p>
          <a:p>
            <a:pPr marL="342900" indent="-342900" algn="just">
              <a:lnSpc>
                <a:spcPct val="107000"/>
              </a:lnSpc>
              <a:buSzPct val="100000"/>
              <a:buChar char="➢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The fact the technical services are fuelled by the challenges of the researches (R&amp;D and Projects)</a:t>
            </a:r>
          </a:p>
          <a:p>
            <a:pPr marL="342900" indent="-342900" algn="just">
              <a:lnSpc>
                <a:spcPct val="107000"/>
              </a:lnSpc>
              <a:buSzPct val="100000"/>
              <a:buChar char="➢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the proximity of the technical and research teams</a:t>
            </a:r>
          </a:p>
          <a:p>
            <a:pPr marL="342900" indent="-342900" algn="just">
              <a:lnSpc>
                <a:spcPct val="107000"/>
              </a:lnSpc>
              <a:buSzPct val="100000"/>
              <a:buChar char="➢"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the ability to combine and coexist versatility and specialization</a:t>
            </a:r>
          </a:p>
        </p:txBody>
      </p:sp>
      <p:sp>
        <p:nvSpPr>
          <p:cNvPr id="867" name="ZoneTexte 15"/>
          <p:cNvSpPr txBox="1"/>
          <p:nvPr/>
        </p:nvSpPr>
        <p:spPr>
          <a:xfrm>
            <a:off x="7819388" y="1640247"/>
            <a:ext cx="408238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FACTS. The </a:t>
            </a:r>
            <a:r>
              <a:rPr>
                <a:uFill>
                  <a:solidFill>
                    <a:srgbClr val="000000"/>
                  </a:solidFill>
                </a:uFill>
              </a:rPr>
              <a:t>disappearance of certain trades due to depleted manpower but also to the changes of the methods of work</a:t>
            </a:r>
          </a:p>
        </p:txBody>
      </p:sp>
      <p:sp>
        <p:nvSpPr>
          <p:cNvPr id="868" name="ZoneTexte 16"/>
          <p:cNvSpPr txBox="1"/>
          <p:nvPr/>
        </p:nvSpPr>
        <p:spPr>
          <a:xfrm>
            <a:off x="515159" y="5497210"/>
            <a:ext cx="6686551" cy="967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r>
              <a:t>The proposed organisation :  The Services inside Departments are the elementary bricks of the “Engineering Pole”</a:t>
            </a:r>
          </a:p>
        </p:txBody>
      </p:sp>
      <p:sp>
        <p:nvSpPr>
          <p:cNvPr id="869" name="Connecteur droit avec flèche 20"/>
          <p:cNvSpPr/>
          <p:nvPr/>
        </p:nvSpPr>
        <p:spPr>
          <a:xfrm>
            <a:off x="9718765" y="1317510"/>
            <a:ext cx="8709" cy="1664359"/>
          </a:xfrm>
          <a:prstGeom prst="line">
            <a:avLst/>
          </a:prstGeom>
          <a:ln w="76200">
            <a:solidFill>
              <a:schemeClr val="accent1"/>
            </a:solidFill>
            <a:prstDash val="dashDot"/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70" name="Image 19" descr="Imag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199759"/>
            <a:ext cx="7505150" cy="406398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71" name="Rectangle 21"/>
          <p:cNvSpPr/>
          <p:nvPr/>
        </p:nvSpPr>
        <p:spPr>
          <a:xfrm>
            <a:off x="152400" y="2534143"/>
            <a:ext cx="7505149" cy="624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(~55 people)                  (~23 people)             (~61 people)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               </a:t>
            </a:r>
            <a:r>
              <a:t>(~53 people) </a:t>
            </a:r>
          </a:p>
        </p:txBody>
      </p:sp>
      <p:sp>
        <p:nvSpPr>
          <p:cNvPr id="872" name="ZoneTexte 1"/>
          <p:cNvSpPr txBox="1"/>
          <p:nvPr/>
        </p:nvSpPr>
        <p:spPr>
          <a:xfrm>
            <a:off x="5274321" y="1640247"/>
            <a:ext cx="216156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 b="1"/>
            </a:pPr>
            <a:r>
              <a:t>4 DEPARTEMENTS</a:t>
            </a:r>
            <a:br/>
            <a:r>
              <a:t>11 SERVICES</a:t>
            </a:r>
          </a:p>
        </p:txBody>
      </p:sp>
      <p:sp>
        <p:nvSpPr>
          <p:cNvPr id="873" name="Espace réservé de la date 2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Espace réservé du pied de page 4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876" name="Espace réservé de la date 3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  <p:sp>
        <p:nvSpPr>
          <p:cNvPr id="877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878" name="Rectangle 6"/>
          <p:cNvSpPr txBox="1"/>
          <p:nvPr/>
        </p:nvSpPr>
        <p:spPr>
          <a:xfrm>
            <a:off x="580014" y="960978"/>
            <a:ext cx="10759443" cy="510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2300"/>
              </a:lnSpc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err="1"/>
              <a:t>directeur</a:t>
            </a:r>
            <a:r>
              <a:rPr dirty="0"/>
              <a:t> technique de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pôle</a:t>
            </a:r>
            <a:r>
              <a:rPr dirty="0"/>
              <a:t> sera </a:t>
            </a:r>
            <a:r>
              <a:rPr dirty="0" err="1"/>
              <a:t>nommé</a:t>
            </a:r>
            <a:r>
              <a:rPr dirty="0"/>
              <a:t> par le DU à la suite d’un </a:t>
            </a:r>
            <a:r>
              <a:rPr dirty="0" err="1"/>
              <a:t>appel</a:t>
            </a:r>
            <a:r>
              <a:rPr dirty="0"/>
              <a:t> à candidatures et </a:t>
            </a:r>
            <a:r>
              <a:rPr dirty="0" err="1"/>
              <a:t>d’auditions</a:t>
            </a:r>
            <a:r>
              <a:rPr dirty="0"/>
              <a:t>. </a:t>
            </a:r>
            <a:r>
              <a:rPr dirty="0" err="1"/>
              <a:t>L’appel</a:t>
            </a:r>
            <a:r>
              <a:rPr dirty="0"/>
              <a:t> </a:t>
            </a:r>
            <a:r>
              <a:rPr dirty="0" err="1"/>
              <a:t>d’offre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sorti</a:t>
            </a:r>
            <a:r>
              <a:rPr dirty="0"/>
              <a:t> le 16/10/2019 (date de </a:t>
            </a:r>
            <a:r>
              <a:rPr dirty="0" err="1"/>
              <a:t>clôture</a:t>
            </a:r>
            <a:r>
              <a:rPr dirty="0"/>
              <a:t> des candidatures 13 </a:t>
            </a:r>
            <a:r>
              <a:rPr dirty="0" err="1"/>
              <a:t>Novembre</a:t>
            </a:r>
            <a:r>
              <a:rPr dirty="0"/>
              <a:t> 2019). Auditions et </a:t>
            </a:r>
            <a:r>
              <a:rPr dirty="0" err="1"/>
              <a:t>choix</a:t>
            </a:r>
            <a:r>
              <a:rPr dirty="0"/>
              <a:t> fin </a:t>
            </a:r>
            <a:r>
              <a:rPr dirty="0" err="1"/>
              <a:t>novembre</a:t>
            </a:r>
            <a:endParaRPr lang="fr-FR" dirty="0"/>
          </a:p>
          <a:p>
            <a:pPr>
              <a:lnSpc>
                <a:spcPts val="2300"/>
              </a:lnSpc>
              <a:buSzPct val="100000"/>
            </a:pPr>
            <a:endParaRPr dirty="0"/>
          </a:p>
          <a:p>
            <a:pPr marL="285750" indent="-285750" algn="just">
              <a:lnSpc>
                <a:spcPts val="2300"/>
              </a:lnSpc>
              <a:buSzPct val="100000"/>
              <a:buFont typeface="Arial"/>
              <a:buChar char="•"/>
              <a:defRPr b="1">
                <a:solidFill>
                  <a:srgbClr val="FF0000"/>
                </a:solidFill>
              </a:defRPr>
            </a:pPr>
            <a:r>
              <a:rPr dirty="0"/>
              <a:t>Le pole </a:t>
            </a:r>
            <a:r>
              <a:rPr dirty="0" err="1"/>
              <a:t>ingénierie</a:t>
            </a:r>
            <a:r>
              <a:rPr dirty="0"/>
              <a:t> sera </a:t>
            </a:r>
            <a:r>
              <a:rPr dirty="0" err="1"/>
              <a:t>construit</a:t>
            </a:r>
            <a:r>
              <a:rPr dirty="0"/>
              <a:t> </a:t>
            </a:r>
            <a:r>
              <a:rPr dirty="0" err="1"/>
              <a:t>avant</a:t>
            </a:r>
            <a:r>
              <a:rPr dirty="0"/>
              <a:t> la nomination du DT. </a:t>
            </a:r>
            <a:r>
              <a:rPr b="0" dirty="0">
                <a:solidFill>
                  <a:srgbClr val="000000"/>
                </a:solidFill>
              </a:rPr>
              <a:t>Nous </a:t>
            </a:r>
            <a:r>
              <a:rPr b="0" dirty="0" err="1">
                <a:solidFill>
                  <a:srgbClr val="000000"/>
                </a:solidFill>
              </a:rPr>
              <a:t>avons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nommé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/>
              <a:t>4 </a:t>
            </a:r>
            <a:r>
              <a:rPr b="0" dirty="0" err="1"/>
              <a:t>responsables</a:t>
            </a:r>
            <a:r>
              <a:rPr b="0" dirty="0"/>
              <a:t> de </a:t>
            </a:r>
            <a:r>
              <a:rPr b="0" dirty="0" err="1"/>
              <a:t>départements</a:t>
            </a:r>
            <a:r>
              <a:rPr b="0" dirty="0"/>
              <a:t> </a:t>
            </a:r>
            <a:r>
              <a:rPr b="0" dirty="0" err="1"/>
              <a:t>en</a:t>
            </a:r>
            <a:r>
              <a:rPr b="0" dirty="0"/>
              <a:t> </a:t>
            </a:r>
            <a:r>
              <a:rPr b="0" dirty="0" err="1"/>
              <a:t>leur</a:t>
            </a:r>
            <a:r>
              <a:rPr b="0" dirty="0"/>
              <a:t> </a:t>
            </a:r>
            <a:r>
              <a:rPr b="0" dirty="0" err="1"/>
              <a:t>donnant</a:t>
            </a:r>
            <a:r>
              <a:rPr b="0" dirty="0"/>
              <a:t> la </a:t>
            </a:r>
            <a:r>
              <a:rPr b="0" dirty="0" err="1"/>
              <a:t>tache</a:t>
            </a:r>
            <a:r>
              <a:rPr b="0" dirty="0"/>
              <a:t> de </a:t>
            </a:r>
            <a:r>
              <a:rPr b="0" dirty="0" err="1"/>
              <a:t>finaliser</a:t>
            </a:r>
            <a:r>
              <a:rPr b="0" dirty="0"/>
              <a:t> la construction de </a:t>
            </a:r>
            <a:r>
              <a:rPr b="0" dirty="0" err="1"/>
              <a:t>leur</a:t>
            </a:r>
            <a:r>
              <a:rPr b="0" dirty="0"/>
              <a:t> </a:t>
            </a:r>
            <a:r>
              <a:rPr b="0" dirty="0" err="1"/>
              <a:t>département</a:t>
            </a:r>
            <a:r>
              <a:rPr b="0" dirty="0"/>
              <a:t> </a:t>
            </a:r>
            <a:r>
              <a:rPr b="0" dirty="0" err="1"/>
              <a:t>en</a:t>
            </a:r>
            <a:r>
              <a:rPr b="0" dirty="0"/>
              <a:t> </a:t>
            </a:r>
            <a:r>
              <a:rPr b="0" dirty="0" err="1"/>
              <a:t>s’appuyant</a:t>
            </a:r>
            <a:r>
              <a:rPr b="0" dirty="0"/>
              <a:t> sur les </a:t>
            </a:r>
            <a:r>
              <a:rPr b="0" dirty="0" err="1"/>
              <a:t>personnels</a:t>
            </a:r>
            <a:r>
              <a:rPr b="0" dirty="0"/>
              <a:t> qui le </a:t>
            </a:r>
            <a:r>
              <a:rPr b="0" dirty="0" err="1"/>
              <a:t>constitueront</a:t>
            </a:r>
            <a:endParaRPr b="0" dirty="0"/>
          </a:p>
          <a:p>
            <a:pPr algn="just">
              <a:lnSpc>
                <a:spcPts val="2300"/>
              </a:lnSpc>
            </a:pPr>
            <a:endParaRPr b="0" dirty="0"/>
          </a:p>
          <a:p>
            <a:pPr lvl="3">
              <a:lnSpc>
                <a:spcPts val="2300"/>
              </a:lnSpc>
            </a:pPr>
            <a:r>
              <a:rPr lang="fr-FR" dirty="0"/>
              <a:t>	</a:t>
            </a:r>
            <a:r>
              <a:rPr dirty="0" err="1"/>
              <a:t>Département</a:t>
            </a:r>
            <a:r>
              <a:rPr dirty="0"/>
              <a:t> </a:t>
            </a:r>
            <a:r>
              <a:rPr dirty="0" err="1"/>
              <a:t>mécanique</a:t>
            </a:r>
            <a:r>
              <a:rPr dirty="0"/>
              <a:t> : 			Christian Bourgeois</a:t>
            </a:r>
            <a:br>
              <a:rPr dirty="0"/>
            </a:br>
            <a:r>
              <a:rPr lang="fr-FR" dirty="0"/>
              <a:t>		</a:t>
            </a:r>
            <a:r>
              <a:rPr dirty="0" err="1"/>
              <a:t>Département</a:t>
            </a:r>
            <a:r>
              <a:rPr dirty="0"/>
              <a:t> </a:t>
            </a:r>
            <a:r>
              <a:rPr dirty="0" err="1"/>
              <a:t>détecteurs</a:t>
            </a:r>
            <a:r>
              <a:rPr dirty="0"/>
              <a:t> et instrumentation : 	</a:t>
            </a:r>
            <a:r>
              <a:rPr dirty="0" err="1"/>
              <a:t>Véronique</a:t>
            </a:r>
            <a:r>
              <a:rPr dirty="0"/>
              <a:t> </a:t>
            </a:r>
            <a:r>
              <a:rPr dirty="0" err="1"/>
              <a:t>Puill</a:t>
            </a:r>
            <a:r>
              <a:rPr dirty="0"/>
              <a:t/>
            </a:r>
            <a:br>
              <a:rPr dirty="0"/>
            </a:br>
            <a:r>
              <a:rPr lang="fr-FR" dirty="0"/>
              <a:t>		</a:t>
            </a:r>
            <a:r>
              <a:rPr dirty="0" err="1"/>
              <a:t>Département</a:t>
            </a:r>
            <a:r>
              <a:rPr dirty="0"/>
              <a:t> </a:t>
            </a:r>
            <a:r>
              <a:rPr dirty="0" err="1"/>
              <a:t>électronique</a:t>
            </a:r>
            <a:r>
              <a:rPr dirty="0"/>
              <a:t> : 			Eric </a:t>
            </a:r>
            <a:r>
              <a:rPr dirty="0" err="1"/>
              <a:t>Wanlin</a:t>
            </a:r>
            <a:r>
              <a:rPr dirty="0"/>
              <a:t/>
            </a:r>
            <a:br>
              <a:rPr dirty="0"/>
            </a:br>
            <a:r>
              <a:rPr lang="fr-FR" dirty="0"/>
              <a:t>		</a:t>
            </a:r>
            <a:r>
              <a:rPr dirty="0" err="1"/>
              <a:t>Département</a:t>
            </a:r>
            <a:r>
              <a:rPr dirty="0"/>
              <a:t> </a:t>
            </a:r>
            <a:r>
              <a:rPr dirty="0" err="1"/>
              <a:t>informatique</a:t>
            </a:r>
            <a:r>
              <a:rPr dirty="0"/>
              <a:t> : 			Michel </a:t>
            </a:r>
            <a:r>
              <a:rPr dirty="0" err="1"/>
              <a:t>Jouvin</a:t>
            </a:r>
            <a:r>
              <a:rPr dirty="0"/>
              <a:t> </a:t>
            </a:r>
          </a:p>
          <a:p>
            <a:pPr algn="just">
              <a:lnSpc>
                <a:spcPts val="2300"/>
              </a:lnSpc>
            </a:pPr>
            <a:endParaRPr dirty="0"/>
          </a:p>
          <a:p>
            <a:pPr marL="285750" indent="-285750" algn="just">
              <a:lnSpc>
                <a:spcPts val="2300"/>
              </a:lnSpc>
              <a:buSzPct val="100000"/>
              <a:buFont typeface="Arial"/>
              <a:buChar char="•"/>
            </a:pPr>
            <a:r>
              <a:rPr dirty="0" err="1"/>
              <a:t>Jusqu’à</a:t>
            </a:r>
            <a:r>
              <a:rPr dirty="0"/>
              <a:t> </a:t>
            </a:r>
            <a:r>
              <a:rPr dirty="0" err="1"/>
              <a:t>l’arrivée</a:t>
            </a:r>
            <a:r>
              <a:rPr dirty="0"/>
              <a:t> du DT,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responsables</a:t>
            </a:r>
            <a:r>
              <a:rPr dirty="0"/>
              <a:t> </a:t>
            </a:r>
            <a:r>
              <a:rPr dirty="0" err="1"/>
              <a:t>constitueront</a:t>
            </a:r>
            <a:r>
              <a:rPr dirty="0"/>
              <a:t> la direction du </a:t>
            </a:r>
            <a:r>
              <a:rPr dirty="0" err="1"/>
              <a:t>pôle</a:t>
            </a:r>
            <a:r>
              <a:rPr dirty="0"/>
              <a:t> </a:t>
            </a:r>
            <a:r>
              <a:rPr dirty="0" err="1"/>
              <a:t>ingénierie</a:t>
            </a:r>
            <a:r>
              <a:rPr dirty="0"/>
              <a:t>.</a:t>
            </a:r>
          </a:p>
          <a:p>
            <a:pPr marL="285750" indent="-285750" algn="just">
              <a:lnSpc>
                <a:spcPts val="2300"/>
              </a:lnSpc>
              <a:buSzPct val="100000"/>
              <a:buFont typeface="Arial"/>
              <a:buChar char="•"/>
            </a:pPr>
            <a:endParaRPr dirty="0"/>
          </a:p>
          <a:p>
            <a:pPr marL="285750" indent="-285750" algn="just">
              <a:lnSpc>
                <a:spcPts val="2300"/>
              </a:lnSpc>
              <a:buSzPct val="100000"/>
              <a:buFont typeface="Arial"/>
              <a:buChar char="•"/>
            </a:pPr>
            <a:r>
              <a:rPr dirty="0"/>
              <a:t>Le DT </a:t>
            </a:r>
            <a:r>
              <a:rPr dirty="0" err="1"/>
              <a:t>dirigera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pôle</a:t>
            </a:r>
            <a:r>
              <a:rPr dirty="0"/>
              <a:t> </a:t>
            </a:r>
            <a:r>
              <a:rPr dirty="0" err="1"/>
              <a:t>tel</a:t>
            </a:r>
            <a:r>
              <a:rPr dirty="0"/>
              <a:t> </a:t>
            </a:r>
            <a:r>
              <a:rPr dirty="0" err="1"/>
              <a:t>qu’il</a:t>
            </a:r>
            <a:r>
              <a:rPr dirty="0"/>
              <a:t> aura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défini</a:t>
            </a:r>
            <a:r>
              <a:rPr dirty="0"/>
              <a:t> et </a:t>
            </a:r>
            <a:r>
              <a:rPr dirty="0" err="1"/>
              <a:t>construit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continuité</a:t>
            </a:r>
            <a:r>
              <a:rPr dirty="0"/>
              <a:t> du travail déjà </a:t>
            </a:r>
            <a:r>
              <a:rPr dirty="0" err="1"/>
              <a:t>mené</a:t>
            </a:r>
            <a:r>
              <a:rPr dirty="0"/>
              <a:t> par les </a:t>
            </a:r>
            <a:r>
              <a:rPr dirty="0" err="1"/>
              <a:t>responsables</a:t>
            </a:r>
            <a:r>
              <a:rPr dirty="0"/>
              <a:t> des </a:t>
            </a:r>
            <a:r>
              <a:rPr dirty="0" err="1"/>
              <a:t>départements</a:t>
            </a:r>
            <a:endParaRPr dirty="0"/>
          </a:p>
        </p:txBody>
      </p:sp>
      <p:sp>
        <p:nvSpPr>
          <p:cNvPr id="879" name="Rectangle 1"/>
          <p:cNvSpPr/>
          <p:nvPr/>
        </p:nvSpPr>
        <p:spPr>
          <a:xfrm>
            <a:off x="2003474" y="3281897"/>
            <a:ext cx="7458638" cy="1365069"/>
          </a:xfrm>
          <a:prstGeom prst="rect">
            <a:avLst/>
          </a:prstGeom>
          <a:ln w="571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0" name="ZoneTexte 7"/>
          <p:cNvSpPr txBox="1"/>
          <p:nvPr/>
        </p:nvSpPr>
        <p:spPr>
          <a:xfrm>
            <a:off x="937672" y="255334"/>
            <a:ext cx="10325062" cy="5613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Le pôle ingénierie – les Responsables des Départements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Espace réservé du pied de page 6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883" name="Rectangle 4"/>
          <p:cNvSpPr txBox="1"/>
          <p:nvPr/>
        </p:nvSpPr>
        <p:spPr>
          <a:xfrm>
            <a:off x="317004" y="557837"/>
            <a:ext cx="11299374" cy="406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dirty="0"/>
              <a:t>KICK OFF de LANCEMENT </a:t>
            </a:r>
            <a:r>
              <a:rPr dirty="0" err="1"/>
              <a:t>en</a:t>
            </a:r>
            <a:r>
              <a:rPr dirty="0"/>
              <a:t> AG le </a:t>
            </a:r>
            <a:r>
              <a:rPr sz="2400" dirty="0"/>
              <a:t>17/10/2019</a:t>
            </a:r>
            <a:r>
              <a:rPr dirty="0"/>
              <a:t>. Travail pour la structuration du pole </a:t>
            </a:r>
            <a:r>
              <a:rPr dirty="0" err="1"/>
              <a:t>ingénierie</a:t>
            </a:r>
            <a:r>
              <a:rPr dirty="0"/>
              <a:t> :</a:t>
            </a:r>
          </a:p>
          <a:p>
            <a:pPr algn="ctr"/>
            <a:endParaRPr dirty="0"/>
          </a:p>
          <a:p>
            <a:pPr algn="just"/>
            <a:endParaRPr dirty="0"/>
          </a:p>
          <a:p>
            <a:pPr marL="285750" indent="-285750" algn="just">
              <a:buSzPct val="100000"/>
              <a:buChar char="✓"/>
              <a:defRPr b="1">
                <a:solidFill>
                  <a:srgbClr val="FF0000"/>
                </a:solidFill>
              </a:defRPr>
            </a:pPr>
            <a:r>
              <a:rPr dirty="0" err="1"/>
              <a:t>Organisation</a:t>
            </a:r>
            <a:r>
              <a:rPr dirty="0"/>
              <a:t> des </a:t>
            </a:r>
            <a:r>
              <a:rPr dirty="0" err="1"/>
              <a:t>départements</a:t>
            </a:r>
            <a:r>
              <a:rPr dirty="0"/>
              <a:t> et la </a:t>
            </a:r>
            <a:r>
              <a:rPr dirty="0" err="1"/>
              <a:t>finalisation</a:t>
            </a:r>
            <a:r>
              <a:rPr dirty="0"/>
              <a:t> des </a:t>
            </a:r>
            <a:r>
              <a:rPr dirty="0" err="1"/>
              <a:t>périmètres</a:t>
            </a:r>
            <a:r>
              <a:rPr dirty="0"/>
              <a:t>/</a:t>
            </a:r>
            <a:r>
              <a:rPr dirty="0" err="1"/>
              <a:t>nombre</a:t>
            </a:r>
            <a:r>
              <a:rPr dirty="0"/>
              <a:t> des services.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Dans</a:t>
            </a:r>
            <a:r>
              <a:rPr b="0" dirty="0">
                <a:solidFill>
                  <a:srgbClr val="000000"/>
                </a:solidFill>
              </a:rPr>
              <a:t> la phase </a:t>
            </a:r>
            <a:r>
              <a:rPr b="0" dirty="0" err="1">
                <a:solidFill>
                  <a:srgbClr val="000000"/>
                </a:solidFill>
              </a:rPr>
              <a:t>projet</a:t>
            </a:r>
            <a:r>
              <a:rPr b="0" dirty="0">
                <a:solidFill>
                  <a:srgbClr val="000000"/>
                </a:solidFill>
              </a:rPr>
              <a:t> (WP3) nous </a:t>
            </a:r>
            <a:r>
              <a:rPr b="0" dirty="0" err="1">
                <a:solidFill>
                  <a:srgbClr val="000000"/>
                </a:solidFill>
              </a:rPr>
              <a:t>avons</a:t>
            </a:r>
            <a:r>
              <a:rPr b="0" dirty="0">
                <a:solidFill>
                  <a:srgbClr val="000000"/>
                </a:solidFill>
              </a:rPr>
              <a:t> déjà </a:t>
            </a:r>
            <a:r>
              <a:rPr b="0" dirty="0" err="1">
                <a:solidFill>
                  <a:srgbClr val="000000"/>
                </a:solidFill>
              </a:rPr>
              <a:t>identifié</a:t>
            </a:r>
            <a:r>
              <a:rPr b="0" dirty="0">
                <a:solidFill>
                  <a:srgbClr val="000000"/>
                </a:solidFill>
              </a:rPr>
              <a:t> un certain </a:t>
            </a:r>
            <a:r>
              <a:rPr b="0" dirty="0" err="1">
                <a:solidFill>
                  <a:srgbClr val="000000"/>
                </a:solidFill>
              </a:rPr>
              <a:t>nombre</a:t>
            </a:r>
            <a:r>
              <a:rPr b="0" dirty="0">
                <a:solidFill>
                  <a:srgbClr val="000000"/>
                </a:solidFill>
              </a:rPr>
              <a:t> de « points non </a:t>
            </a:r>
            <a:r>
              <a:rPr b="0" dirty="0" err="1">
                <a:solidFill>
                  <a:srgbClr val="000000"/>
                </a:solidFill>
              </a:rPr>
              <a:t>résolus</a:t>
            </a:r>
            <a:r>
              <a:rPr b="0" dirty="0">
                <a:solidFill>
                  <a:srgbClr val="000000"/>
                </a:solidFill>
              </a:rPr>
              <a:t> ». Il </a:t>
            </a:r>
            <a:r>
              <a:rPr b="0" dirty="0" err="1">
                <a:solidFill>
                  <a:srgbClr val="000000"/>
                </a:solidFill>
              </a:rPr>
              <a:t>est</a:t>
            </a:r>
            <a:r>
              <a:rPr b="0" dirty="0">
                <a:solidFill>
                  <a:srgbClr val="000000"/>
                </a:solidFill>
              </a:rPr>
              <a:t> temps de les </a:t>
            </a:r>
            <a:r>
              <a:rPr b="0" dirty="0" err="1">
                <a:solidFill>
                  <a:srgbClr val="000000"/>
                </a:solidFill>
              </a:rPr>
              <a:t>attaquer</a:t>
            </a:r>
            <a:r>
              <a:rPr b="0" dirty="0">
                <a:solidFill>
                  <a:srgbClr val="000000"/>
                </a:solidFill>
              </a:rPr>
              <a:t> et </a:t>
            </a:r>
            <a:r>
              <a:rPr b="0" dirty="0" err="1">
                <a:solidFill>
                  <a:srgbClr val="000000"/>
                </a:solidFill>
              </a:rPr>
              <a:t>d’arrêter</a:t>
            </a:r>
            <a:r>
              <a:rPr b="0" dirty="0">
                <a:solidFill>
                  <a:srgbClr val="000000"/>
                </a:solidFill>
              </a:rPr>
              <a:t> les </a:t>
            </a:r>
            <a:r>
              <a:rPr b="0" dirty="0" err="1">
                <a:solidFill>
                  <a:srgbClr val="000000"/>
                </a:solidFill>
              </a:rPr>
              <a:t>choix</a:t>
            </a:r>
            <a:r>
              <a:rPr b="0" dirty="0">
                <a:solidFill>
                  <a:srgbClr val="000000"/>
                </a:solidFill>
              </a:rPr>
              <a:t>. </a:t>
            </a:r>
            <a:r>
              <a:rPr b="0" dirty="0" err="1">
                <a:solidFill>
                  <a:srgbClr val="000000"/>
                </a:solidFill>
              </a:rPr>
              <a:t>Cela</a:t>
            </a:r>
            <a:r>
              <a:rPr b="0" dirty="0">
                <a:solidFill>
                  <a:srgbClr val="000000"/>
                </a:solidFill>
              </a:rPr>
              <a:t> ne </a:t>
            </a:r>
            <a:r>
              <a:rPr b="0" dirty="0" err="1">
                <a:solidFill>
                  <a:srgbClr val="000000"/>
                </a:solidFill>
              </a:rPr>
              <a:t>peut</a:t>
            </a:r>
            <a:r>
              <a:rPr b="0" dirty="0">
                <a:solidFill>
                  <a:srgbClr val="000000"/>
                </a:solidFill>
              </a:rPr>
              <a:t> se faire </a:t>
            </a:r>
            <a:r>
              <a:rPr b="0" dirty="0" err="1">
                <a:solidFill>
                  <a:srgbClr val="000000"/>
                </a:solidFill>
              </a:rPr>
              <a:t>qu’avec</a:t>
            </a:r>
            <a:r>
              <a:rPr b="0" dirty="0">
                <a:solidFill>
                  <a:srgbClr val="000000"/>
                </a:solidFill>
              </a:rPr>
              <a:t> un travail </a:t>
            </a:r>
            <a:r>
              <a:rPr b="0" dirty="0" err="1">
                <a:solidFill>
                  <a:srgbClr val="000000"/>
                </a:solidFill>
              </a:rPr>
              <a:t>collectif</a:t>
            </a:r>
            <a:r>
              <a:rPr b="0" dirty="0">
                <a:solidFill>
                  <a:srgbClr val="000000"/>
                </a:solidFill>
              </a:rPr>
              <a:t>, </a:t>
            </a:r>
            <a:r>
              <a:rPr b="0" dirty="0" err="1">
                <a:solidFill>
                  <a:srgbClr val="000000"/>
                </a:solidFill>
              </a:rPr>
              <a:t>dans</a:t>
            </a:r>
            <a:r>
              <a:rPr b="0" dirty="0">
                <a:solidFill>
                  <a:srgbClr val="000000"/>
                </a:solidFill>
              </a:rPr>
              <a:t> un </a:t>
            </a:r>
            <a:r>
              <a:rPr b="0" dirty="0" err="1">
                <a:solidFill>
                  <a:srgbClr val="000000"/>
                </a:solidFill>
              </a:rPr>
              <a:t>climat</a:t>
            </a:r>
            <a:r>
              <a:rPr b="0" dirty="0">
                <a:solidFill>
                  <a:srgbClr val="000000"/>
                </a:solidFill>
              </a:rPr>
              <a:t> de dialogue et </a:t>
            </a:r>
            <a:r>
              <a:rPr b="0" dirty="0" err="1">
                <a:solidFill>
                  <a:srgbClr val="000000"/>
                </a:solidFill>
              </a:rPr>
              <a:t>d’écoute</a:t>
            </a:r>
            <a:endParaRPr b="0" dirty="0">
              <a:solidFill>
                <a:srgbClr val="000000"/>
              </a:solidFill>
            </a:endParaRPr>
          </a:p>
          <a:p>
            <a:pPr marL="285750" indent="-285750" algn="just">
              <a:buSzPct val="100000"/>
              <a:buChar char="✓"/>
            </a:pPr>
            <a:endParaRPr b="0" dirty="0">
              <a:solidFill>
                <a:srgbClr val="000000"/>
              </a:solidFill>
            </a:endParaRPr>
          </a:p>
          <a:p>
            <a:pPr marL="285750" indent="-285750" algn="just">
              <a:buSzPct val="100000"/>
              <a:buChar char="✓"/>
              <a:defRPr b="1">
                <a:solidFill>
                  <a:srgbClr val="FF0000"/>
                </a:solidFill>
              </a:defRPr>
            </a:pPr>
            <a:r>
              <a:rPr dirty="0"/>
              <a:t>Nomination des chefs de service (par la direction). </a:t>
            </a:r>
            <a:r>
              <a:rPr b="0" dirty="0">
                <a:solidFill>
                  <a:srgbClr val="000000"/>
                </a:solidFill>
              </a:rPr>
              <a:t>A la </a:t>
            </a:r>
            <a:r>
              <a:rPr b="0" dirty="0" err="1">
                <a:solidFill>
                  <a:srgbClr val="000000"/>
                </a:solidFill>
              </a:rPr>
              <a:t>limite</a:t>
            </a:r>
            <a:r>
              <a:rPr b="0" dirty="0">
                <a:solidFill>
                  <a:srgbClr val="000000"/>
                </a:solidFill>
              </a:rPr>
              <a:t> pas </a:t>
            </a:r>
            <a:r>
              <a:rPr b="0" dirty="0" err="1">
                <a:solidFill>
                  <a:srgbClr val="000000"/>
                </a:solidFill>
              </a:rPr>
              <a:t>tous</a:t>
            </a:r>
            <a:r>
              <a:rPr b="0" dirty="0">
                <a:solidFill>
                  <a:srgbClr val="000000"/>
                </a:solidFill>
              </a:rPr>
              <a:t> au </a:t>
            </a:r>
            <a:r>
              <a:rPr b="0" dirty="0" err="1">
                <a:solidFill>
                  <a:srgbClr val="000000"/>
                </a:solidFill>
              </a:rPr>
              <a:t>même</a:t>
            </a:r>
            <a:r>
              <a:rPr b="0" dirty="0">
                <a:solidFill>
                  <a:srgbClr val="000000"/>
                </a:solidFill>
              </a:rPr>
              <a:t> temps. Si </a:t>
            </a:r>
            <a:r>
              <a:rPr b="0" dirty="0" err="1">
                <a:solidFill>
                  <a:srgbClr val="000000"/>
                </a:solidFill>
              </a:rPr>
              <a:t>certains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départements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ont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lang="fr-FR" b="0" dirty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</a:rPr>
              <a:t> plus </a:t>
            </a:r>
            <a:r>
              <a:rPr b="0" dirty="0" err="1">
                <a:solidFill>
                  <a:srgbClr val="000000"/>
                </a:solidFill>
              </a:rPr>
              <a:t>rapidement</a:t>
            </a:r>
            <a:r>
              <a:rPr b="0" dirty="0">
                <a:solidFill>
                  <a:srgbClr val="000000"/>
                </a:solidFill>
              </a:rPr>
              <a:t> que </a:t>
            </a:r>
            <a:r>
              <a:rPr b="0" dirty="0" err="1">
                <a:solidFill>
                  <a:srgbClr val="000000"/>
                </a:solidFill>
              </a:rPr>
              <a:t>d’autres</a:t>
            </a:r>
            <a:r>
              <a:rPr b="0" dirty="0">
                <a:solidFill>
                  <a:srgbClr val="000000"/>
                </a:solidFill>
              </a:rPr>
              <a:t> on </a:t>
            </a:r>
            <a:r>
              <a:rPr b="0" dirty="0" err="1">
                <a:solidFill>
                  <a:srgbClr val="000000"/>
                </a:solidFill>
              </a:rPr>
              <a:t>procédera</a:t>
            </a:r>
            <a:r>
              <a:rPr b="0" dirty="0">
                <a:solidFill>
                  <a:srgbClr val="000000"/>
                </a:solidFill>
              </a:rPr>
              <a:t> à </a:t>
            </a:r>
            <a:r>
              <a:rPr b="0" dirty="0" err="1">
                <a:solidFill>
                  <a:srgbClr val="000000"/>
                </a:solidFill>
              </a:rPr>
              <a:t>certaines</a:t>
            </a:r>
            <a:r>
              <a:rPr b="0" dirty="0">
                <a:solidFill>
                  <a:srgbClr val="000000"/>
                </a:solidFill>
              </a:rPr>
              <a:t> nominations plus </a:t>
            </a:r>
            <a:r>
              <a:rPr b="0" dirty="0" err="1">
                <a:solidFill>
                  <a:srgbClr val="000000"/>
                </a:solidFill>
              </a:rPr>
              <a:t>rapidement</a:t>
            </a:r>
            <a:r>
              <a:rPr b="0" dirty="0">
                <a:solidFill>
                  <a:srgbClr val="000000"/>
                </a:solidFill>
              </a:rPr>
              <a:t>.</a:t>
            </a:r>
            <a:r>
              <a:rPr lang="fr-FR" b="0" dirty="0">
                <a:solidFill>
                  <a:srgbClr val="000000"/>
                </a:solidFill>
              </a:rPr>
              <a:t> Une fois les chefs de services nommés, ils seront </a:t>
            </a:r>
            <a:r>
              <a:rPr lang="fr-FR" b="0" dirty="0" err="1">
                <a:solidFill>
                  <a:srgbClr val="000000"/>
                </a:solidFill>
              </a:rPr>
              <a:t>asssociés</a:t>
            </a:r>
            <a:r>
              <a:rPr lang="fr-FR" b="0" dirty="0">
                <a:solidFill>
                  <a:srgbClr val="000000"/>
                </a:solidFill>
              </a:rPr>
              <a:t> à la construction du </a:t>
            </a:r>
            <a:r>
              <a:rPr lang="fr-FR" b="0" dirty="0" err="1">
                <a:solidFill>
                  <a:srgbClr val="000000"/>
                </a:solidFill>
              </a:rPr>
              <a:t>departement</a:t>
            </a:r>
            <a:endParaRPr b="0" dirty="0">
              <a:solidFill>
                <a:srgbClr val="000000"/>
              </a:solidFill>
            </a:endParaRPr>
          </a:p>
          <a:p>
            <a:pPr marL="285750" indent="-285750" algn="just">
              <a:buSzPct val="100000"/>
              <a:buChar char="✓"/>
            </a:pPr>
            <a:endParaRPr b="0" dirty="0">
              <a:solidFill>
                <a:srgbClr val="000000"/>
              </a:solidFill>
            </a:endParaRPr>
          </a:p>
          <a:p>
            <a:pPr marL="285750" indent="-285750" algn="just">
              <a:buSzPct val="100000"/>
              <a:buChar char="✓"/>
            </a:pPr>
            <a:r>
              <a:rPr dirty="0"/>
              <a:t>Pour </a:t>
            </a:r>
            <a:r>
              <a:rPr b="1" dirty="0" err="1">
                <a:solidFill>
                  <a:srgbClr val="FF0000"/>
                </a:solidFill>
              </a:rPr>
              <a:t>permettre</a:t>
            </a:r>
            <a:r>
              <a:rPr b="1" dirty="0">
                <a:solidFill>
                  <a:srgbClr val="FF0000"/>
                </a:solidFill>
              </a:rPr>
              <a:t> le </a:t>
            </a:r>
            <a:r>
              <a:rPr b="1" dirty="0" err="1">
                <a:solidFill>
                  <a:srgbClr val="FF0000"/>
                </a:solidFill>
              </a:rPr>
              <a:t>positionnement</a:t>
            </a:r>
            <a:r>
              <a:rPr b="1" dirty="0">
                <a:solidFill>
                  <a:srgbClr val="FF0000"/>
                </a:solidFill>
              </a:rPr>
              <a:t> de </a:t>
            </a:r>
            <a:r>
              <a:rPr b="1" dirty="0" err="1">
                <a:solidFill>
                  <a:srgbClr val="FF0000"/>
                </a:solidFill>
              </a:rPr>
              <a:t>chacun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dirty="0" err="1"/>
              <a:t>dans</a:t>
            </a:r>
            <a:r>
              <a:rPr dirty="0"/>
              <a:t> les services, les </a:t>
            </a:r>
            <a:r>
              <a:rPr dirty="0" err="1"/>
              <a:t>responsables</a:t>
            </a:r>
            <a:r>
              <a:rPr dirty="0"/>
              <a:t> de </a:t>
            </a:r>
            <a:r>
              <a:rPr dirty="0" err="1"/>
              <a:t>département</a:t>
            </a:r>
            <a:r>
              <a:rPr dirty="0"/>
              <a:t> </a:t>
            </a:r>
            <a:r>
              <a:rPr dirty="0" err="1"/>
              <a:t>vont</a:t>
            </a:r>
            <a:r>
              <a:rPr dirty="0"/>
              <a:t> </a:t>
            </a:r>
            <a:r>
              <a:rPr dirty="0" err="1"/>
              <a:t>recevoir</a:t>
            </a:r>
            <a:r>
              <a:rPr dirty="0"/>
              <a:t> </a:t>
            </a:r>
            <a:r>
              <a:rPr dirty="0" err="1"/>
              <a:t>l'ensemble</a:t>
            </a:r>
            <a:r>
              <a:rPr dirty="0"/>
              <a:t> des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potentiellement</a:t>
            </a:r>
            <a:r>
              <a:rPr dirty="0"/>
              <a:t> </a:t>
            </a:r>
            <a:r>
              <a:rPr dirty="0" err="1"/>
              <a:t>concernées</a:t>
            </a:r>
            <a:r>
              <a:rPr dirty="0"/>
              <a:t> par le </a:t>
            </a:r>
            <a:r>
              <a:rPr dirty="0" err="1"/>
              <a:t>département</a:t>
            </a:r>
            <a:r>
              <a:rPr dirty="0"/>
              <a:t> .</a:t>
            </a:r>
          </a:p>
          <a:p>
            <a:pPr algn="just"/>
            <a:endParaRPr dirty="0"/>
          </a:p>
        </p:txBody>
      </p:sp>
      <p:sp>
        <p:nvSpPr>
          <p:cNvPr id="884" name="Espace réservé de la date 5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  <p:sp>
        <p:nvSpPr>
          <p:cNvPr id="885" name="Espace réservé du numéro de diapositive 7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317004" y="188507"/>
            <a:ext cx="21682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Slide </a:t>
            </a:r>
            <a:r>
              <a:rPr kumimoji="0" lang="en-ZA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presentée</a:t>
            </a:r>
            <a:r>
              <a:rPr kumimoji="0" lang="en-ZA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ZA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</a:t>
            </a:r>
            <a:r>
              <a:rPr kumimoji="0" lang="en-ZA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AG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2345" y="4989818"/>
            <a:ext cx="5107709" cy="646331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Les chefs de département sont en train de rencontrer l’ensemble du personnel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725267" y="62550"/>
            <a:ext cx="9817111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6600" b="1" dirty="0">
                <a:solidFill>
                  <a:srgbClr val="FF0000"/>
                </a:solidFill>
              </a:rPr>
              <a:t>10</a:t>
            </a:r>
            <a:r>
              <a:rPr lang="en-ZA" sz="6600" dirty="0"/>
              <a:t> </a:t>
            </a:r>
            <a:r>
              <a:rPr lang="en-ZA" sz="5400" dirty="0"/>
              <a:t>SUPPORT DIVISIONS/SERVICES</a:t>
            </a:r>
          </a:p>
        </p:txBody>
      </p:sp>
      <p:sp>
        <p:nvSpPr>
          <p:cNvPr id="2" name="Ellipse 1"/>
          <p:cNvSpPr/>
          <p:nvPr/>
        </p:nvSpPr>
        <p:spPr>
          <a:xfrm>
            <a:off x="6727192" y="1565860"/>
            <a:ext cx="3011556" cy="1242392"/>
          </a:xfrm>
          <a:prstGeom prst="ellipse">
            <a:avLst/>
          </a:prstGeom>
          <a:solidFill>
            <a:srgbClr val="00B050">
              <a:alpha val="91000"/>
            </a:srgbClr>
          </a:solidFill>
          <a:ln w="762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Risk Prevention and Radioprotection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~10</a:t>
            </a:r>
          </a:p>
        </p:txBody>
      </p:sp>
      <p:sp>
        <p:nvSpPr>
          <p:cNvPr id="21" name="Ellipse 20"/>
          <p:cNvSpPr/>
          <p:nvPr/>
        </p:nvSpPr>
        <p:spPr>
          <a:xfrm>
            <a:off x="5021771" y="2772220"/>
            <a:ext cx="3011556" cy="1242392"/>
          </a:xfrm>
          <a:prstGeom prst="ellipse">
            <a:avLst/>
          </a:prstGeom>
          <a:solidFill>
            <a:srgbClr val="00B050">
              <a:alpha val="91000"/>
            </a:srgbClr>
          </a:solidFill>
          <a:ln w="762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Events and Communication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~10</a:t>
            </a:r>
          </a:p>
        </p:txBody>
      </p:sp>
      <p:sp>
        <p:nvSpPr>
          <p:cNvPr id="37" name="Ellipse 36"/>
          <p:cNvSpPr/>
          <p:nvPr/>
        </p:nvSpPr>
        <p:spPr>
          <a:xfrm>
            <a:off x="8232970" y="2812271"/>
            <a:ext cx="3011556" cy="1242392"/>
          </a:xfrm>
          <a:prstGeom prst="ellipse">
            <a:avLst/>
          </a:prstGeom>
          <a:solidFill>
            <a:srgbClr val="00B050">
              <a:alpha val="91000"/>
            </a:srgbClr>
          </a:solidFill>
          <a:ln w="762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Infrastructure and Logistic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~10</a:t>
            </a:r>
          </a:p>
        </p:txBody>
      </p:sp>
      <p:sp>
        <p:nvSpPr>
          <p:cNvPr id="38" name="Ellipse 37"/>
          <p:cNvSpPr/>
          <p:nvPr/>
        </p:nvSpPr>
        <p:spPr>
          <a:xfrm>
            <a:off x="6169042" y="4149391"/>
            <a:ext cx="2746834" cy="1133184"/>
          </a:xfrm>
          <a:prstGeom prst="ellipse">
            <a:avLst/>
          </a:prstGeom>
          <a:solidFill>
            <a:srgbClr val="66FF66">
              <a:alpha val="91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Quality</a:t>
            </a:r>
          </a:p>
        </p:txBody>
      </p:sp>
      <p:sp>
        <p:nvSpPr>
          <p:cNvPr id="39" name="Ellipse 38"/>
          <p:cNvSpPr/>
          <p:nvPr/>
        </p:nvSpPr>
        <p:spPr>
          <a:xfrm>
            <a:off x="406160" y="4172484"/>
            <a:ext cx="2746834" cy="1133184"/>
          </a:xfrm>
          <a:prstGeom prst="ellipse">
            <a:avLst/>
          </a:prstGeom>
          <a:solidFill>
            <a:srgbClr val="66FF66">
              <a:alpha val="91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Library and IST</a:t>
            </a:r>
          </a:p>
        </p:txBody>
      </p:sp>
      <p:sp>
        <p:nvSpPr>
          <p:cNvPr id="40" name="Ellipse 39"/>
          <p:cNvSpPr/>
          <p:nvPr/>
        </p:nvSpPr>
        <p:spPr>
          <a:xfrm>
            <a:off x="9185090" y="4149391"/>
            <a:ext cx="2746834" cy="1133184"/>
          </a:xfrm>
          <a:prstGeom prst="ellipse">
            <a:avLst/>
          </a:prstGeom>
          <a:solidFill>
            <a:srgbClr val="66FF66">
              <a:alpha val="91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Education and Knowledge Transfer</a:t>
            </a:r>
          </a:p>
        </p:txBody>
      </p:sp>
      <p:sp>
        <p:nvSpPr>
          <p:cNvPr id="41" name="Ellipse 40"/>
          <p:cNvSpPr/>
          <p:nvPr/>
        </p:nvSpPr>
        <p:spPr>
          <a:xfrm>
            <a:off x="3287601" y="4172484"/>
            <a:ext cx="2746834" cy="1133184"/>
          </a:xfrm>
          <a:prstGeom prst="ellipse">
            <a:avLst/>
          </a:prstGeom>
          <a:solidFill>
            <a:srgbClr val="66FF66">
              <a:alpha val="91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Partnership 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and Valorisation</a:t>
            </a:r>
          </a:p>
        </p:txBody>
      </p:sp>
      <p:sp>
        <p:nvSpPr>
          <p:cNvPr id="42" name="Ellipse 41"/>
          <p:cNvSpPr/>
          <p:nvPr/>
        </p:nvSpPr>
        <p:spPr>
          <a:xfrm>
            <a:off x="385378" y="1809487"/>
            <a:ext cx="4388667" cy="1801719"/>
          </a:xfrm>
          <a:prstGeom prst="ellipse">
            <a:avLst/>
          </a:prstGeom>
          <a:solidFill>
            <a:srgbClr val="FF0000">
              <a:alpha val="3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rgbClr val="FF0000"/>
                </a:solidFill>
              </a:rPr>
              <a:t>ADMINISTRATION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~50 </a:t>
            </a:r>
          </a:p>
        </p:txBody>
      </p:sp>
      <p:sp>
        <p:nvSpPr>
          <p:cNvPr id="43" name="Shape 467"/>
          <p:cNvSpPr/>
          <p:nvPr>
            <p:custDataLst>
              <p:tags r:id="rId1"/>
            </p:custDataLst>
          </p:nvPr>
        </p:nvSpPr>
        <p:spPr>
          <a:xfrm>
            <a:off x="1711209" y="1184886"/>
            <a:ext cx="9378609" cy="400110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Indispensable in </a:t>
            </a:r>
            <a:r>
              <a:rPr lang="en-CA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strongly and vitally supporting all the scientific and technical activities</a:t>
            </a:r>
          </a:p>
        </p:txBody>
      </p:sp>
      <p:sp>
        <p:nvSpPr>
          <p:cNvPr id="7" name="Accolade ouvrante 6"/>
          <p:cNvSpPr/>
          <p:nvPr/>
        </p:nvSpPr>
        <p:spPr>
          <a:xfrm rot="16200000">
            <a:off x="5681140" y="1538857"/>
            <a:ext cx="432563" cy="7897091"/>
          </a:xfrm>
          <a:prstGeom prst="leftBrace">
            <a:avLst>
              <a:gd name="adj1" fmla="val 8333"/>
              <a:gd name="adj2" fmla="val 502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5927731" y="55092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/>
              <a:t>~10</a:t>
            </a:r>
          </a:p>
        </p:txBody>
      </p:sp>
      <p:sp>
        <p:nvSpPr>
          <p:cNvPr id="17" name="Ellipse 16"/>
          <p:cNvSpPr/>
          <p:nvPr/>
        </p:nvSpPr>
        <p:spPr>
          <a:xfrm>
            <a:off x="3150587" y="5632102"/>
            <a:ext cx="2746834" cy="1133184"/>
          </a:xfrm>
          <a:prstGeom prst="ellipse">
            <a:avLst/>
          </a:prstGeom>
          <a:solidFill>
            <a:schemeClr val="accent4">
              <a:lumMod val="40000"/>
              <a:lumOff val="60000"/>
              <a:alpha val="91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Project Management Office</a:t>
            </a:r>
          </a:p>
        </p:txBody>
      </p:sp>
      <p:sp>
        <p:nvSpPr>
          <p:cNvPr id="18" name="Ellipse 17"/>
          <p:cNvSpPr/>
          <p:nvPr/>
        </p:nvSpPr>
        <p:spPr>
          <a:xfrm>
            <a:off x="6400513" y="5642579"/>
            <a:ext cx="2746834" cy="1133184"/>
          </a:xfrm>
          <a:prstGeom prst="ellipse">
            <a:avLst/>
          </a:prstGeom>
          <a:solidFill>
            <a:schemeClr val="accent4">
              <a:lumMod val="40000"/>
              <a:lumOff val="60000"/>
              <a:alpha val="91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Cellule </a:t>
            </a:r>
            <a:r>
              <a:rPr lang="en-ZA" b="1" dirty="0" err="1">
                <a:solidFill>
                  <a:schemeClr val="tx1"/>
                </a:solidFill>
              </a:rPr>
              <a:t>Ensegnement</a:t>
            </a:r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8385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Espace réservé du pied de page 4"/>
          <p:cNvSpPr txBox="1"/>
          <p:nvPr/>
        </p:nvSpPr>
        <p:spPr>
          <a:xfrm>
            <a:off x="4084319" y="6400413"/>
            <a:ext cx="402336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970" name="Espace réservé de la date 3"/>
          <p:cNvSpPr txBox="1"/>
          <p:nvPr/>
        </p:nvSpPr>
        <p:spPr>
          <a:xfrm>
            <a:off x="883919" y="6400413"/>
            <a:ext cx="265176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  <p:sp>
        <p:nvSpPr>
          <p:cNvPr id="971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972" name="Rectangle 7"/>
          <p:cNvSpPr txBox="1"/>
          <p:nvPr/>
        </p:nvSpPr>
        <p:spPr>
          <a:xfrm>
            <a:off x="553719" y="1222057"/>
            <a:ext cx="10577554" cy="4859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defRPr b="1" u="sng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Administration 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Division </a:t>
            </a:r>
            <a:r>
              <a:rPr dirty="0" err="1"/>
              <a:t>Achat</a:t>
            </a:r>
            <a:r>
              <a:rPr dirty="0"/>
              <a:t> et </a:t>
            </a:r>
            <a:r>
              <a:rPr dirty="0" err="1"/>
              <a:t>Logistique</a:t>
            </a:r>
            <a:r>
              <a:rPr dirty="0"/>
              <a:t> : </a:t>
            </a:r>
            <a:r>
              <a:rPr dirty="0" err="1"/>
              <a:t>Virgine</a:t>
            </a:r>
            <a:r>
              <a:rPr dirty="0"/>
              <a:t> </a:t>
            </a:r>
            <a:r>
              <a:rPr dirty="0" err="1"/>
              <a:t>Quipourt</a:t>
            </a:r>
            <a:endParaRPr dirty="0"/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Division </a:t>
            </a:r>
            <a:r>
              <a:rPr dirty="0" err="1"/>
              <a:t>Financière</a:t>
            </a:r>
            <a:r>
              <a:rPr dirty="0"/>
              <a:t> : Marie-France </a:t>
            </a:r>
            <a:r>
              <a:rPr dirty="0" err="1"/>
              <a:t>Grandisson</a:t>
            </a:r>
            <a:endParaRPr dirty="0"/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Division RH et </a:t>
            </a:r>
            <a:r>
              <a:rPr dirty="0" err="1"/>
              <a:t>Accueil</a:t>
            </a:r>
            <a:r>
              <a:rPr dirty="0"/>
              <a:t> : Alexandre Henry</a:t>
            </a:r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Service </a:t>
            </a:r>
            <a:r>
              <a:rPr dirty="0" err="1"/>
              <a:t>Marchés</a:t>
            </a:r>
            <a:r>
              <a:rPr dirty="0"/>
              <a:t> : Mohamed </a:t>
            </a:r>
            <a:r>
              <a:rPr dirty="0" err="1"/>
              <a:t>Adnane</a:t>
            </a:r>
            <a:endParaRPr dirty="0"/>
          </a:p>
          <a:p>
            <a:pPr>
              <a:lnSpc>
                <a:spcPct val="115000"/>
              </a:lnSpc>
              <a:spcBef>
                <a:spcPts val="1200"/>
              </a:spcBef>
              <a:defRPr b="1" u="sng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Support</a:t>
            </a:r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Division Infrastructure : Marc </a:t>
            </a:r>
            <a:r>
              <a:rPr dirty="0" err="1"/>
              <a:t>Langlet</a:t>
            </a:r>
            <a:endParaRPr dirty="0"/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Division Communication et </a:t>
            </a:r>
            <a:r>
              <a:rPr dirty="0" err="1"/>
              <a:t>évènements</a:t>
            </a:r>
            <a:r>
              <a:rPr dirty="0"/>
              <a:t> : </a:t>
            </a:r>
            <a:r>
              <a:rPr dirty="0" err="1"/>
              <a:t>Valérie</a:t>
            </a:r>
            <a:r>
              <a:rPr dirty="0"/>
              <a:t> </a:t>
            </a:r>
            <a:r>
              <a:rPr dirty="0" err="1"/>
              <a:t>Frois</a:t>
            </a:r>
            <a:endParaRPr dirty="0"/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Service de </a:t>
            </a:r>
            <a:r>
              <a:rPr dirty="0" err="1"/>
              <a:t>Prévention</a:t>
            </a:r>
            <a:r>
              <a:rPr dirty="0"/>
              <a:t> des </a:t>
            </a:r>
            <a:r>
              <a:rPr dirty="0" err="1"/>
              <a:t>Risques</a:t>
            </a:r>
            <a:r>
              <a:rPr dirty="0"/>
              <a:t> : Jean-François Le Du</a:t>
            </a:r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Service </a:t>
            </a:r>
            <a:r>
              <a:rPr dirty="0" err="1"/>
              <a:t>Bibliothèque</a:t>
            </a:r>
            <a:r>
              <a:rPr dirty="0"/>
              <a:t>/IST : Sabine </a:t>
            </a:r>
            <a:r>
              <a:rPr dirty="0" err="1"/>
              <a:t>Starita</a:t>
            </a:r>
            <a:endParaRPr dirty="0"/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Service </a:t>
            </a:r>
            <a:r>
              <a:rPr dirty="0" err="1"/>
              <a:t>Coopération</a:t>
            </a:r>
            <a:r>
              <a:rPr dirty="0"/>
              <a:t> </a:t>
            </a:r>
            <a:r>
              <a:rPr dirty="0" err="1"/>
              <a:t>Internationale</a:t>
            </a:r>
            <a:r>
              <a:rPr dirty="0"/>
              <a:t> et </a:t>
            </a:r>
            <a:r>
              <a:rPr dirty="0" err="1"/>
              <a:t>Valorisation</a:t>
            </a:r>
            <a:r>
              <a:rPr dirty="0"/>
              <a:t> : </a:t>
            </a:r>
            <a:r>
              <a:rPr dirty="0" err="1"/>
              <a:t>Ketel</a:t>
            </a:r>
            <a:r>
              <a:rPr dirty="0"/>
              <a:t> </a:t>
            </a:r>
            <a:r>
              <a:rPr dirty="0" err="1"/>
              <a:t>Turzo</a:t>
            </a:r>
            <a:r>
              <a:rPr dirty="0"/>
              <a:t> et </a:t>
            </a:r>
            <a:r>
              <a:rPr dirty="0" err="1"/>
              <a:t>Souleymane</a:t>
            </a:r>
            <a:r>
              <a:rPr dirty="0"/>
              <a:t> Kamara </a:t>
            </a:r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Service </a:t>
            </a:r>
            <a:r>
              <a:rPr dirty="0" err="1"/>
              <a:t>Qualité</a:t>
            </a:r>
            <a:r>
              <a:rPr dirty="0"/>
              <a:t> : </a:t>
            </a:r>
            <a:r>
              <a:rPr dirty="0" err="1"/>
              <a:t>Aurore</a:t>
            </a:r>
            <a:r>
              <a:rPr dirty="0"/>
              <a:t> </a:t>
            </a:r>
            <a:r>
              <a:rPr dirty="0" err="1"/>
              <a:t>Lermitage</a:t>
            </a:r>
            <a:endParaRPr dirty="0"/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Cellule de management de </a:t>
            </a:r>
            <a:r>
              <a:rPr dirty="0" err="1"/>
              <a:t>projet</a:t>
            </a:r>
            <a:r>
              <a:rPr dirty="0"/>
              <a:t> : Cynthia Vallerand</a:t>
            </a:r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Cellule </a:t>
            </a:r>
            <a:r>
              <a:rPr dirty="0" err="1"/>
              <a:t>Enseignement</a:t>
            </a:r>
            <a:r>
              <a:rPr dirty="0"/>
              <a:t> : Catherine </a:t>
            </a:r>
            <a:r>
              <a:rPr dirty="0" err="1"/>
              <a:t>Bourge</a:t>
            </a:r>
            <a:r>
              <a:rPr dirty="0"/>
              <a:t>  </a:t>
            </a:r>
          </a:p>
        </p:txBody>
      </p:sp>
      <p:sp>
        <p:nvSpPr>
          <p:cNvPr id="973" name="Rectangle 10"/>
          <p:cNvSpPr/>
          <p:nvPr/>
        </p:nvSpPr>
        <p:spPr>
          <a:xfrm>
            <a:off x="6308438" y="1448073"/>
            <a:ext cx="5519818" cy="1015663"/>
          </a:xfrm>
          <a:prstGeom prst="rect">
            <a:avLst/>
          </a:prstGeom>
          <a:solidFill>
            <a:srgbClr val="FF0000">
              <a:alpha val="38000"/>
            </a:srgbClr>
          </a:solidFill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/>
          </a:lstStyle>
          <a:p>
            <a:r>
              <a:rPr sz="2000" dirty="0" err="1"/>
              <a:t>Entretiens</a:t>
            </a:r>
            <a:r>
              <a:rPr sz="2000" dirty="0"/>
              <a:t> </a:t>
            </a:r>
            <a:r>
              <a:rPr sz="2000" dirty="0" err="1"/>
              <a:t>individuels</a:t>
            </a:r>
            <a:r>
              <a:rPr sz="2000" dirty="0"/>
              <a:t> avec </a:t>
            </a:r>
            <a:r>
              <a:rPr sz="2000" dirty="0" err="1"/>
              <a:t>l’ensemble</a:t>
            </a:r>
            <a:r>
              <a:rPr sz="2000" dirty="0"/>
              <a:t> des </a:t>
            </a:r>
            <a:r>
              <a:rPr lang="fr-FR" sz="2000" dirty="0"/>
              <a:t>90 </a:t>
            </a:r>
            <a:r>
              <a:rPr sz="2000" dirty="0"/>
              <a:t>agents </a:t>
            </a:r>
            <a:r>
              <a:rPr sz="2000" dirty="0" err="1"/>
              <a:t>concernés</a:t>
            </a:r>
            <a:r>
              <a:rPr sz="2000" dirty="0"/>
              <a:t>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septembre-octobre</a:t>
            </a:r>
            <a:r>
              <a:rPr sz="2000" dirty="0"/>
              <a:t> 2019 pour les aider à se </a:t>
            </a:r>
            <a:r>
              <a:rPr sz="2000" dirty="0" err="1"/>
              <a:t>positionner</a:t>
            </a:r>
            <a:r>
              <a:rPr sz="2000" dirty="0"/>
              <a:t> </a:t>
            </a:r>
            <a:r>
              <a:rPr sz="2000" dirty="0" err="1"/>
              <a:t>dans</a:t>
            </a:r>
            <a:r>
              <a:rPr sz="2000" dirty="0"/>
              <a:t> la nouvelle structure.</a:t>
            </a:r>
          </a:p>
        </p:txBody>
      </p:sp>
      <p:sp>
        <p:nvSpPr>
          <p:cNvPr id="974" name="ZoneTexte 7"/>
          <p:cNvSpPr txBox="1"/>
          <p:nvPr/>
        </p:nvSpPr>
        <p:spPr>
          <a:xfrm>
            <a:off x="3706038" y="471234"/>
            <a:ext cx="4417233" cy="584775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Administration et support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6973455" y="3387066"/>
            <a:ext cx="5107709" cy="923330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Les responsables sont en train d'organiser et de structurer les divisons/services/cellules en lien avec les personnels concernés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246652" y="3542891"/>
            <a:ext cx="629648" cy="463764"/>
          </a:xfrm>
          <a:prstGeom prst="rect">
            <a:avLst/>
          </a:prstGeom>
          <a:solidFill>
            <a:schemeClr val="accent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Data</a:t>
            </a:r>
            <a:endParaRPr lang="en-C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 descr="Capture d’écran 2018-12-06 à 13.36.59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29" y="2092507"/>
            <a:ext cx="2532303" cy="1408545"/>
          </a:xfrm>
          <a:prstGeom prst="rect">
            <a:avLst/>
          </a:prstGeom>
        </p:spPr>
      </p:pic>
      <p:grpSp>
        <p:nvGrpSpPr>
          <p:cNvPr id="17" name="Grouper 4"/>
          <p:cNvGrpSpPr/>
          <p:nvPr>
            <p:custDataLst>
              <p:tags r:id="rId3"/>
            </p:custDataLst>
          </p:nvPr>
        </p:nvGrpSpPr>
        <p:grpSpPr>
          <a:xfrm>
            <a:off x="8407193" y="412019"/>
            <a:ext cx="3111927" cy="1779847"/>
            <a:chOff x="3138588" y="1151320"/>
            <a:chExt cx="3267582" cy="1779847"/>
          </a:xfrm>
        </p:grpSpPr>
        <p:grpSp>
          <p:nvGrpSpPr>
            <p:cNvPr id="18" name="Grouper 16"/>
            <p:cNvGrpSpPr/>
            <p:nvPr/>
          </p:nvGrpSpPr>
          <p:grpSpPr>
            <a:xfrm>
              <a:off x="4144533" y="2074388"/>
              <a:ext cx="958112" cy="856779"/>
              <a:chOff x="767642" y="1041869"/>
              <a:chExt cx="958112" cy="856779"/>
            </a:xfrm>
          </p:grpSpPr>
          <p:sp>
            <p:nvSpPr>
              <p:cNvPr id="25" name="Ellipse 24"/>
              <p:cNvSpPr>
                <a:spLocks/>
              </p:cNvSpPr>
              <p:nvPr/>
            </p:nvSpPr>
            <p:spPr>
              <a:xfrm>
                <a:off x="767642" y="1041869"/>
                <a:ext cx="958112" cy="856779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Ellipse 4"/>
              <p:cNvSpPr/>
              <p:nvPr/>
            </p:nvSpPr>
            <p:spPr>
              <a:xfrm>
                <a:off x="805976" y="1200387"/>
                <a:ext cx="902412" cy="5611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CA" sz="1400" b="1" u="sng" kern="1200" cap="smal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 Beam facilities</a:t>
                </a:r>
              </a:p>
            </p:txBody>
          </p:sp>
        </p:grpSp>
        <p:sp>
          <p:nvSpPr>
            <p:cNvPr id="19" name="Flèche vers le bas 18"/>
            <p:cNvSpPr/>
            <p:nvPr/>
          </p:nvSpPr>
          <p:spPr>
            <a:xfrm rot="2700000">
              <a:off x="5149095" y="1936465"/>
              <a:ext cx="237613" cy="639097"/>
            </a:xfrm>
            <a:prstGeom prst="downArrow">
              <a:avLst/>
            </a:prstGeom>
            <a:solidFill>
              <a:srgbClr val="FED2B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Image 19" descr="Andromede.png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0963" y="1931129"/>
              <a:ext cx="1175207" cy="323996"/>
            </a:xfrm>
            <a:prstGeom prst="rect">
              <a:avLst/>
            </a:prstGeom>
          </p:spPr>
        </p:pic>
        <p:sp>
          <p:nvSpPr>
            <p:cNvPr id="21" name="Flèche vers le bas 20"/>
            <p:cNvSpPr/>
            <p:nvPr/>
          </p:nvSpPr>
          <p:spPr>
            <a:xfrm rot="18900000" flipH="1">
              <a:off x="3752829" y="1936465"/>
              <a:ext cx="237613" cy="639097"/>
            </a:xfrm>
            <a:prstGeom prst="downArrow">
              <a:avLst/>
            </a:prstGeom>
            <a:solidFill>
              <a:srgbClr val="FED2B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Image 21" descr="logoALTO.png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8588" y="1946049"/>
              <a:ext cx="846166" cy="28769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3914108" y="1151320"/>
              <a:ext cx="1358900" cy="749300"/>
            </a:xfrm>
            <a:prstGeom prst="rect">
              <a:avLst/>
            </a:prstGeom>
          </p:spPr>
        </p:pic>
        <p:sp>
          <p:nvSpPr>
            <p:cNvPr id="24" name="Flèche vers le bas 23"/>
            <p:cNvSpPr/>
            <p:nvPr/>
          </p:nvSpPr>
          <p:spPr>
            <a:xfrm>
              <a:off x="4447732" y="1705910"/>
              <a:ext cx="237613" cy="392919"/>
            </a:xfrm>
            <a:prstGeom prst="downArrow">
              <a:avLst/>
            </a:prstGeom>
            <a:solidFill>
              <a:srgbClr val="FED2B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e 26"/>
          <p:cNvGrpSpPr/>
          <p:nvPr>
            <p:custDataLst>
              <p:tags r:id="rId4"/>
            </p:custDataLst>
          </p:nvPr>
        </p:nvGrpSpPr>
        <p:grpSpPr>
          <a:xfrm>
            <a:off x="2939335" y="2124550"/>
            <a:ext cx="3044118" cy="1912775"/>
            <a:chOff x="1732046" y="2573301"/>
            <a:chExt cx="3023585" cy="1912775"/>
          </a:xfrm>
        </p:grpSpPr>
        <p:grpSp>
          <p:nvGrpSpPr>
            <p:cNvPr id="28" name="Grouper 3"/>
            <p:cNvGrpSpPr>
              <a:grpSpLocks/>
            </p:cNvGrpSpPr>
            <p:nvPr/>
          </p:nvGrpSpPr>
          <p:grpSpPr>
            <a:xfrm>
              <a:off x="1732046" y="2573301"/>
              <a:ext cx="1582983" cy="502991"/>
              <a:chOff x="790055" y="1107656"/>
              <a:chExt cx="790992" cy="790992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790055" y="1107656"/>
                <a:ext cx="790992" cy="79099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Ellipse 4"/>
              <p:cNvSpPr/>
              <p:nvPr/>
            </p:nvSpPr>
            <p:spPr>
              <a:xfrm>
                <a:off x="886465" y="1223143"/>
                <a:ext cx="632329" cy="5593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CA" sz="1200" b="1" kern="1200" cap="smal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Xrays</a:t>
                </a:r>
                <a:r>
                  <a:rPr lang="en-CA" sz="1200" b="1" kern="1200" cap="smal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/electrons beams facilities</a:t>
                </a:r>
              </a:p>
            </p:txBody>
          </p:sp>
        </p:grpSp>
        <p:pic>
          <p:nvPicPr>
            <p:cNvPr id="29" name="Image 28" descr="logo_PHIL.jpg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0466" y="3249510"/>
              <a:ext cx="786755" cy="324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2866163" y="3236620"/>
              <a:ext cx="762064" cy="4319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013584" y="2867342"/>
              <a:ext cx="174204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Intense compact X-ray source </a:t>
              </a:r>
              <a:r>
                <a:rPr lang="en-CA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based on Compton effect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87533" y="3655079"/>
              <a:ext cx="2444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interaction solid target </a:t>
              </a:r>
              <a:r>
                <a:rPr lang="en-CA" sz="1000" dirty="0">
                  <a:latin typeface="Times New Roman" panose="02020603050405020304" pitchFamily="18" charset="0"/>
                </a:rPr>
                <a:t>–</a:t>
              </a:r>
              <a:r>
                <a:rPr lang="en-CA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laser IR  ⇒ plasma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rPr>
                <a:t>synchronous IR and XUV light beams</a:t>
              </a:r>
            </a:p>
            <a:p>
              <a:pPr algn="ctr"/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ultra short </a:t>
              </a:r>
              <a:r>
                <a:rPr lang="en-CA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pluse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(500 </a:t>
              </a:r>
              <a:r>
                <a:rPr lang="en-CA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rPr>
                <a:t> 40 fs)</a:t>
              </a:r>
            </a:p>
          </p:txBody>
        </p:sp>
        <p:pic>
          <p:nvPicPr>
            <p:cNvPr id="33" name="Image 32" descr="logoThomX.png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6915" y="2576712"/>
              <a:ext cx="791489" cy="287997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>
            <p:custDataLst>
              <p:tags r:id="rId5"/>
            </p:custDataLst>
          </p:nvPr>
        </p:nvSpPr>
        <p:spPr>
          <a:xfrm>
            <a:off x="8187731" y="236599"/>
            <a:ext cx="3554665" cy="205633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2836039" y="1956895"/>
            <a:ext cx="3112328" cy="210950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>
            <p:custDataLst>
              <p:tags r:id="rId7"/>
            </p:custDataLst>
          </p:nvPr>
        </p:nvSpPr>
        <p:spPr>
          <a:xfrm>
            <a:off x="131127" y="1970047"/>
            <a:ext cx="2631273" cy="211341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er 10"/>
          <p:cNvGrpSpPr/>
          <p:nvPr>
            <p:custDataLst>
              <p:tags r:id="rId8"/>
            </p:custDataLst>
          </p:nvPr>
        </p:nvGrpSpPr>
        <p:grpSpPr>
          <a:xfrm>
            <a:off x="7558460" y="3245846"/>
            <a:ext cx="864038" cy="461025"/>
            <a:chOff x="0" y="-14514"/>
            <a:chExt cx="647996" cy="461025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0" y="-14514"/>
              <a:ext cx="647996" cy="46102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 41"/>
            <p:cNvSpPr/>
            <p:nvPr/>
          </p:nvSpPr>
          <p:spPr>
            <a:xfrm>
              <a:off x="22505" y="7991"/>
              <a:ext cx="602985" cy="416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CALVA</a:t>
              </a:r>
            </a:p>
          </p:txBody>
        </p:sp>
      </p:grpSp>
      <p:sp>
        <p:nvSpPr>
          <p:cNvPr id="43" name="Rectangle 42"/>
          <p:cNvSpPr/>
          <p:nvPr>
            <p:custDataLst>
              <p:tags r:id="rId9"/>
            </p:custDataLst>
          </p:nvPr>
        </p:nvSpPr>
        <p:spPr>
          <a:xfrm>
            <a:off x="6189345" y="2950092"/>
            <a:ext cx="2285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Cavities for the Lock of</a:t>
            </a:r>
          </a:p>
          <a:p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Advanced Virgo</a:t>
            </a:r>
          </a:p>
        </p:txBody>
      </p:sp>
      <p:sp>
        <p:nvSpPr>
          <p:cNvPr id="44" name="Rogner un rectangle à un seul coin 29"/>
          <p:cNvSpPr/>
          <p:nvPr>
            <p:custDataLst>
              <p:tags r:id="rId10"/>
            </p:custDataLst>
          </p:nvPr>
        </p:nvSpPr>
        <p:spPr>
          <a:xfrm>
            <a:off x="6075691" y="2653833"/>
            <a:ext cx="2435023" cy="252110"/>
          </a:xfrm>
          <a:prstGeom prst="snip1Rect">
            <a:avLst/>
          </a:prstGeom>
          <a:solidFill>
            <a:schemeClr val="bg1"/>
          </a:solidFill>
          <a:ln w="66675" cap="flat">
            <a:solidFill>
              <a:schemeClr val="accent6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46800" rtlCol="0" anchor="ctr" anchorCtr="0">
            <a:spAutoFit/>
          </a:bodyPr>
          <a:lstStyle/>
          <a:p>
            <a:pPr algn="ctr"/>
            <a:r>
              <a:rPr lang="en-CA" sz="1200" b="1" cap="sm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demonstrator</a:t>
            </a:r>
          </a:p>
        </p:txBody>
      </p:sp>
      <p:pic>
        <p:nvPicPr>
          <p:cNvPr id="45" name="Image 44" descr="ferrarix.jpe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12" y="3434057"/>
            <a:ext cx="1152002" cy="863999"/>
          </a:xfrm>
          <a:prstGeom prst="rect">
            <a:avLst/>
          </a:prstGeom>
        </p:spPr>
      </p:pic>
      <p:sp>
        <p:nvSpPr>
          <p:cNvPr id="46" name="Rectangle 45"/>
          <p:cNvSpPr/>
          <p:nvPr>
            <p:custDataLst>
              <p:tags r:id="rId12"/>
            </p:custDataLst>
          </p:nvPr>
        </p:nvSpPr>
        <p:spPr>
          <a:xfrm>
            <a:off x="6063011" y="2570320"/>
            <a:ext cx="2454434" cy="17397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er 13"/>
          <p:cNvGrpSpPr/>
          <p:nvPr>
            <p:custDataLst>
              <p:tags r:id="rId13"/>
            </p:custDataLst>
          </p:nvPr>
        </p:nvGrpSpPr>
        <p:grpSpPr>
          <a:xfrm>
            <a:off x="10939139" y="3159753"/>
            <a:ext cx="864038" cy="461025"/>
            <a:chOff x="0" y="-14514"/>
            <a:chExt cx="647995" cy="461025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0" y="-14514"/>
              <a:ext cx="647995" cy="46102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22505" y="7991"/>
              <a:ext cx="602985" cy="416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CORTO</a:t>
              </a:r>
            </a:p>
          </p:txBody>
        </p:sp>
      </p:grpSp>
      <p:pic>
        <p:nvPicPr>
          <p:cNvPr id="51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1292" y="3084269"/>
            <a:ext cx="663990" cy="611995"/>
          </a:xfrm>
          <a:prstGeom prst="rect">
            <a:avLst/>
          </a:prstGeom>
          <a:noFill/>
        </p:spPr>
      </p:pic>
      <p:pic>
        <p:nvPicPr>
          <p:cNvPr id="52" name="Picture 2" descr="D:\Study\Diploma\LaTex_EN\CORTO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7435" y="3702121"/>
            <a:ext cx="1439990" cy="1079990"/>
          </a:xfrm>
          <a:prstGeom prst="rect">
            <a:avLst/>
          </a:prstGeom>
          <a:noFill/>
        </p:spPr>
      </p:pic>
      <p:sp>
        <p:nvSpPr>
          <p:cNvPr id="53" name="Rogner un rectangle à un seul coin 27"/>
          <p:cNvSpPr/>
          <p:nvPr>
            <p:custDataLst>
              <p:tags r:id="rId16"/>
            </p:custDataLst>
          </p:nvPr>
        </p:nvSpPr>
        <p:spPr>
          <a:xfrm>
            <a:off x="8655235" y="2741272"/>
            <a:ext cx="3481814" cy="252110"/>
          </a:xfrm>
          <a:prstGeom prst="snip1Rect">
            <a:avLst/>
          </a:prstGeom>
          <a:solidFill>
            <a:schemeClr val="bg1"/>
          </a:solidFill>
          <a:ln w="66675" cap="flat">
            <a:solidFill>
              <a:schemeClr val="accent6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46800" rtlCol="0" anchor="ctr" anchorCtr="0">
            <a:spAutoFit/>
          </a:bodyPr>
          <a:lstStyle/>
          <a:p>
            <a:r>
              <a:rPr lang="en-CA" sz="1200" b="1" cap="sm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bench for Detector characterization</a:t>
            </a:r>
          </a:p>
        </p:txBody>
      </p:sp>
      <p:sp>
        <p:nvSpPr>
          <p:cNvPr id="54" name="Rectangle à coins arrondis 53"/>
          <p:cNvSpPr/>
          <p:nvPr>
            <p:custDataLst>
              <p:tags r:id="rId17"/>
            </p:custDataLst>
          </p:nvPr>
        </p:nvSpPr>
        <p:spPr>
          <a:xfrm>
            <a:off x="8967814" y="3211783"/>
            <a:ext cx="850565" cy="264082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CA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Captinov</a:t>
            </a:r>
            <a:endParaRPr lang="en-C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0" descr="F:\ATLAS-phase-II\Pixel-facility-LAL-Orsay\salle-blanche-pixels-2019\equipement-salle-pixels\station-captinov.jp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6261" y="3567631"/>
            <a:ext cx="1515504" cy="86527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ctangle 55"/>
          <p:cNvSpPr/>
          <p:nvPr>
            <p:custDataLst>
              <p:tags r:id="rId19"/>
            </p:custDataLst>
          </p:nvPr>
        </p:nvSpPr>
        <p:spPr>
          <a:xfrm>
            <a:off x="8612391" y="2574410"/>
            <a:ext cx="3579609" cy="225889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er 8"/>
          <p:cNvGrpSpPr/>
          <p:nvPr>
            <p:custDataLst>
              <p:tags r:id="rId20"/>
            </p:custDataLst>
          </p:nvPr>
        </p:nvGrpSpPr>
        <p:grpSpPr>
          <a:xfrm>
            <a:off x="8491547" y="5193162"/>
            <a:ext cx="2807909" cy="1378450"/>
            <a:chOff x="10099297" y="4129656"/>
            <a:chExt cx="2868099" cy="1378450"/>
          </a:xfrm>
        </p:grpSpPr>
        <p:grpSp>
          <p:nvGrpSpPr>
            <p:cNvPr id="66" name="Grouper 5"/>
            <p:cNvGrpSpPr/>
            <p:nvPr/>
          </p:nvGrpSpPr>
          <p:grpSpPr>
            <a:xfrm>
              <a:off x="10099297" y="4129656"/>
              <a:ext cx="2847263" cy="839652"/>
              <a:chOff x="10099297" y="4129656"/>
              <a:chExt cx="2847263" cy="839652"/>
            </a:xfrm>
          </p:grpSpPr>
          <p:pic>
            <p:nvPicPr>
              <p:cNvPr id="68" name="Image 67" descr="Pimpa.png"/>
              <p:cNvPicPr>
                <a:picLocks noChangeAspect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89768" y="4468717"/>
                <a:ext cx="719259" cy="500591"/>
              </a:xfrm>
              <a:prstGeom prst="rect">
                <a:avLst/>
              </a:prstGeom>
            </p:spPr>
          </p:pic>
          <p:sp>
            <p:nvSpPr>
              <p:cNvPr id="69" name="ZoneTexte 68"/>
              <p:cNvSpPr txBox="1"/>
              <p:nvPr/>
            </p:nvSpPr>
            <p:spPr>
              <a:xfrm>
                <a:off x="10099297" y="4129656"/>
                <a:ext cx="2847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Labelized</a:t>
                </a: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CA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vivo</a:t>
                </a: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imaging platform”</a:t>
                </a:r>
              </a:p>
              <a:p>
                <a:pPr algn="ctr"/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FLI (France Life Infrastructure)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0151428" y="5046441"/>
              <a:ext cx="28159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 linear optical </a:t>
              </a:r>
              <a:r>
                <a:rPr lang="en-CA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biphotonique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imaging</a:t>
              </a:r>
            </a:p>
            <a:p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(spatial, temporal, spectral)</a:t>
              </a:r>
            </a:p>
          </p:txBody>
        </p:sp>
      </p:grpSp>
      <p:sp>
        <p:nvSpPr>
          <p:cNvPr id="70" name="Rectangle 69"/>
          <p:cNvSpPr/>
          <p:nvPr>
            <p:custDataLst>
              <p:tags r:id="rId21"/>
            </p:custDataLst>
          </p:nvPr>
        </p:nvSpPr>
        <p:spPr>
          <a:xfrm>
            <a:off x="8474551" y="5097488"/>
            <a:ext cx="2750987" cy="150276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>
            <p:custDataLst>
              <p:tags r:id="rId22"/>
            </p:custDataLst>
          </p:nvPr>
        </p:nvSpPr>
        <p:spPr>
          <a:xfrm>
            <a:off x="2543485" y="6268105"/>
            <a:ext cx="2340000" cy="215444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integrate “vide &amp; surfaces”</a:t>
            </a:r>
          </a:p>
        </p:txBody>
      </p:sp>
      <p:pic>
        <p:nvPicPr>
          <p:cNvPr id="72" name="Image 7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311" y="5832095"/>
            <a:ext cx="693633" cy="647995"/>
          </a:xfrm>
          <a:prstGeom prst="rect">
            <a:avLst/>
          </a:prstGeom>
        </p:spPr>
      </p:pic>
      <p:sp>
        <p:nvSpPr>
          <p:cNvPr id="73" name="Forme libre 72"/>
          <p:cNvSpPr/>
          <p:nvPr>
            <p:custDataLst>
              <p:tags r:id="rId24"/>
            </p:custDataLst>
          </p:nvPr>
        </p:nvSpPr>
        <p:spPr>
          <a:xfrm>
            <a:off x="2051123" y="4322583"/>
            <a:ext cx="2363826" cy="576034"/>
          </a:xfrm>
          <a:custGeom>
            <a:avLst/>
            <a:gdLst>
              <a:gd name="connsiteX0" fmla="*/ 0 w 1908055"/>
              <a:gd name="connsiteY0" fmla="*/ 288017 h 576034"/>
              <a:gd name="connsiteX1" fmla="*/ 954028 w 1908055"/>
              <a:gd name="connsiteY1" fmla="*/ 0 h 576034"/>
              <a:gd name="connsiteX2" fmla="*/ 1908056 w 1908055"/>
              <a:gd name="connsiteY2" fmla="*/ 288017 h 576034"/>
              <a:gd name="connsiteX3" fmla="*/ 954028 w 1908055"/>
              <a:gd name="connsiteY3" fmla="*/ 576034 h 576034"/>
              <a:gd name="connsiteX4" fmla="*/ 0 w 1908055"/>
              <a:gd name="connsiteY4" fmla="*/ 288017 h 5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55" h="576034">
                <a:moveTo>
                  <a:pt x="0" y="288017"/>
                </a:moveTo>
                <a:cubicBezTo>
                  <a:pt x="0" y="128950"/>
                  <a:pt x="427133" y="0"/>
                  <a:pt x="954028" y="0"/>
                </a:cubicBezTo>
                <a:cubicBezTo>
                  <a:pt x="1480923" y="0"/>
                  <a:pt x="1908056" y="128950"/>
                  <a:pt x="1908056" y="288017"/>
                </a:cubicBezTo>
                <a:cubicBezTo>
                  <a:pt x="1908056" y="447084"/>
                  <a:pt x="1480923" y="576034"/>
                  <a:pt x="954028" y="576034"/>
                </a:cubicBezTo>
                <a:cubicBezTo>
                  <a:pt x="427133" y="576034"/>
                  <a:pt x="0" y="447084"/>
                  <a:pt x="0" y="28801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048" tIns="91978" rIns="287048" bIns="919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b="1" kern="1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b="1" kern="1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&amp; Technology</a:t>
            </a:r>
          </a:p>
        </p:txBody>
      </p:sp>
      <p:sp>
        <p:nvSpPr>
          <p:cNvPr id="74" name="Forme libre 73"/>
          <p:cNvSpPr/>
          <p:nvPr>
            <p:custDataLst>
              <p:tags r:id="rId25"/>
            </p:custDataLst>
          </p:nvPr>
        </p:nvSpPr>
        <p:spPr>
          <a:xfrm>
            <a:off x="1846580" y="5003092"/>
            <a:ext cx="863995" cy="215987"/>
          </a:xfrm>
          <a:custGeom>
            <a:avLst/>
            <a:gdLst>
              <a:gd name="connsiteX0" fmla="*/ 0 w 863995"/>
              <a:gd name="connsiteY0" fmla="*/ 21599 h 215987"/>
              <a:gd name="connsiteX1" fmla="*/ 21599 w 863995"/>
              <a:gd name="connsiteY1" fmla="*/ 0 h 215987"/>
              <a:gd name="connsiteX2" fmla="*/ 842396 w 863995"/>
              <a:gd name="connsiteY2" fmla="*/ 0 h 215987"/>
              <a:gd name="connsiteX3" fmla="*/ 863995 w 863995"/>
              <a:gd name="connsiteY3" fmla="*/ 21599 h 215987"/>
              <a:gd name="connsiteX4" fmla="*/ 863995 w 863995"/>
              <a:gd name="connsiteY4" fmla="*/ 194388 h 215987"/>
              <a:gd name="connsiteX5" fmla="*/ 842396 w 863995"/>
              <a:gd name="connsiteY5" fmla="*/ 215987 h 215987"/>
              <a:gd name="connsiteX6" fmla="*/ 21599 w 863995"/>
              <a:gd name="connsiteY6" fmla="*/ 215987 h 215987"/>
              <a:gd name="connsiteX7" fmla="*/ 0 w 863995"/>
              <a:gd name="connsiteY7" fmla="*/ 194388 h 215987"/>
              <a:gd name="connsiteX8" fmla="*/ 0 w 863995"/>
              <a:gd name="connsiteY8" fmla="*/ 21599 h 2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995" h="215987">
                <a:moveTo>
                  <a:pt x="0" y="21599"/>
                </a:moveTo>
                <a:cubicBezTo>
                  <a:pt x="0" y="9670"/>
                  <a:pt x="9670" y="0"/>
                  <a:pt x="21599" y="0"/>
                </a:cubicBezTo>
                <a:lnTo>
                  <a:pt x="842396" y="0"/>
                </a:lnTo>
                <a:cubicBezTo>
                  <a:pt x="854325" y="0"/>
                  <a:pt x="863995" y="9670"/>
                  <a:pt x="863995" y="21599"/>
                </a:cubicBezTo>
                <a:lnTo>
                  <a:pt x="863995" y="194388"/>
                </a:lnTo>
                <a:cubicBezTo>
                  <a:pt x="863995" y="206317"/>
                  <a:pt x="854325" y="215987"/>
                  <a:pt x="842396" y="215987"/>
                </a:cubicBezTo>
                <a:lnTo>
                  <a:pt x="21599" y="215987"/>
                </a:lnTo>
                <a:cubicBezTo>
                  <a:pt x="9670" y="215987"/>
                  <a:pt x="0" y="206317"/>
                  <a:pt x="0" y="194388"/>
                </a:cubicBezTo>
                <a:lnTo>
                  <a:pt x="0" y="215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81" tIns="27281" rIns="27281" bIns="2728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100" b="1" kern="1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SUPRATech</a:t>
            </a:r>
            <a:endParaRPr lang="en-CA" sz="1100" b="1" kern="12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Forme libre 74"/>
          <p:cNvSpPr/>
          <p:nvPr>
            <p:custDataLst>
              <p:tags r:id="rId26"/>
            </p:custDataLst>
          </p:nvPr>
        </p:nvSpPr>
        <p:spPr>
          <a:xfrm>
            <a:off x="3567513" y="4920540"/>
            <a:ext cx="1159557" cy="323968"/>
          </a:xfrm>
          <a:custGeom>
            <a:avLst/>
            <a:gdLst>
              <a:gd name="connsiteX0" fmla="*/ 0 w 970609"/>
              <a:gd name="connsiteY0" fmla="*/ 32397 h 323968"/>
              <a:gd name="connsiteX1" fmla="*/ 32397 w 970609"/>
              <a:gd name="connsiteY1" fmla="*/ 0 h 323968"/>
              <a:gd name="connsiteX2" fmla="*/ 938212 w 970609"/>
              <a:gd name="connsiteY2" fmla="*/ 0 h 323968"/>
              <a:gd name="connsiteX3" fmla="*/ 970609 w 970609"/>
              <a:gd name="connsiteY3" fmla="*/ 32397 h 323968"/>
              <a:gd name="connsiteX4" fmla="*/ 970609 w 970609"/>
              <a:gd name="connsiteY4" fmla="*/ 291571 h 323968"/>
              <a:gd name="connsiteX5" fmla="*/ 938212 w 970609"/>
              <a:gd name="connsiteY5" fmla="*/ 323968 h 323968"/>
              <a:gd name="connsiteX6" fmla="*/ 32397 w 970609"/>
              <a:gd name="connsiteY6" fmla="*/ 323968 h 323968"/>
              <a:gd name="connsiteX7" fmla="*/ 0 w 970609"/>
              <a:gd name="connsiteY7" fmla="*/ 291571 h 323968"/>
              <a:gd name="connsiteX8" fmla="*/ 0 w 970609"/>
              <a:gd name="connsiteY8" fmla="*/ 32397 h 32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609" h="323968">
                <a:moveTo>
                  <a:pt x="0" y="32397"/>
                </a:moveTo>
                <a:cubicBezTo>
                  <a:pt x="0" y="14505"/>
                  <a:pt x="14505" y="0"/>
                  <a:pt x="32397" y="0"/>
                </a:cubicBezTo>
                <a:lnTo>
                  <a:pt x="938212" y="0"/>
                </a:lnTo>
                <a:cubicBezTo>
                  <a:pt x="956104" y="0"/>
                  <a:pt x="970609" y="14505"/>
                  <a:pt x="970609" y="32397"/>
                </a:cubicBezTo>
                <a:lnTo>
                  <a:pt x="970609" y="291571"/>
                </a:lnTo>
                <a:cubicBezTo>
                  <a:pt x="970609" y="309463"/>
                  <a:pt x="956104" y="323968"/>
                  <a:pt x="938212" y="323968"/>
                </a:cubicBezTo>
                <a:lnTo>
                  <a:pt x="32397" y="323968"/>
                </a:lnTo>
                <a:cubicBezTo>
                  <a:pt x="14505" y="323968"/>
                  <a:pt x="0" y="309463"/>
                  <a:pt x="0" y="291571"/>
                </a:cubicBezTo>
                <a:lnTo>
                  <a:pt x="0" y="3239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44" tIns="30444" rIns="30444" bIns="3044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100" b="1" kern="1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coupler station</a:t>
            </a:r>
          </a:p>
        </p:txBody>
      </p:sp>
      <p:sp>
        <p:nvSpPr>
          <p:cNvPr id="76" name="ZoneTexte 75"/>
          <p:cNvSpPr txBox="1"/>
          <p:nvPr>
            <p:custDataLst>
              <p:tags r:id="rId27"/>
            </p:custDataLst>
          </p:nvPr>
        </p:nvSpPr>
        <p:spPr>
          <a:xfrm>
            <a:off x="1483970" y="5323554"/>
            <a:ext cx="24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Ø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 infrastructure</a:t>
            </a:r>
          </a:p>
          <a:p>
            <a:pPr marL="171450" indent="-171450">
              <a:buFont typeface="Wingdings" charset="2"/>
              <a:buChar char="Ø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cavities and modules preparation</a:t>
            </a:r>
          </a:p>
        </p:txBody>
      </p:sp>
      <p:pic>
        <p:nvPicPr>
          <p:cNvPr id="77" name="Image 76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461" y="5300477"/>
            <a:ext cx="1007971" cy="755971"/>
          </a:xfrm>
          <a:prstGeom prst="rect">
            <a:avLst/>
          </a:prstGeom>
        </p:spPr>
      </p:pic>
      <p:sp>
        <p:nvSpPr>
          <p:cNvPr id="79" name="ZoneTexte 78"/>
          <p:cNvSpPr txBox="1"/>
          <p:nvPr>
            <p:custDataLst>
              <p:tags r:id="rId29"/>
            </p:custDataLst>
          </p:nvPr>
        </p:nvSpPr>
        <p:spPr>
          <a:xfrm>
            <a:off x="5272229" y="4671340"/>
            <a:ext cx="158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micrometeorite</a:t>
            </a:r>
          </a:p>
          <a:p>
            <a:pPr algn="ctr"/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Preparation/analysis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8A21427F-EDDF-AC4B-BA46-F9D6C9970EE4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44" y="5173769"/>
            <a:ext cx="1233670" cy="925251"/>
          </a:xfrm>
          <a:prstGeom prst="rect">
            <a:avLst/>
          </a:prstGeom>
        </p:spPr>
      </p:pic>
      <p:grpSp>
        <p:nvGrpSpPr>
          <p:cNvPr id="81" name="Grouper 10"/>
          <p:cNvGrpSpPr/>
          <p:nvPr>
            <p:custDataLst>
              <p:tags r:id="rId31"/>
            </p:custDataLst>
          </p:nvPr>
        </p:nvGrpSpPr>
        <p:grpSpPr>
          <a:xfrm>
            <a:off x="6760572" y="4697995"/>
            <a:ext cx="864038" cy="461025"/>
            <a:chOff x="0" y="-14514"/>
            <a:chExt cx="647995" cy="461025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0" y="-14514"/>
              <a:ext cx="647995" cy="46102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ctangle 82"/>
            <p:cNvSpPr/>
            <p:nvPr/>
          </p:nvSpPr>
          <p:spPr>
            <a:xfrm>
              <a:off x="22505" y="7991"/>
              <a:ext cx="602985" cy="416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Myrtho</a:t>
              </a:r>
              <a:endParaRPr lang="en-CA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ZoneTexte 83"/>
          <p:cNvSpPr txBox="1"/>
          <p:nvPr>
            <p:custDataLst>
              <p:tags r:id="rId32"/>
            </p:custDataLst>
          </p:nvPr>
        </p:nvSpPr>
        <p:spPr>
          <a:xfrm>
            <a:off x="6443027" y="5162285"/>
            <a:ext cx="13938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pPr marL="180975" indent="-180975">
              <a:buFont typeface="Wingdings" charset="2"/>
              <a:buChar char="Ø"/>
            </a:pP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/ characterization</a:t>
            </a:r>
          </a:p>
          <a:p>
            <a:pPr marL="180975" indent="-180975">
              <a:buFont typeface="Wingdings" charset="2"/>
              <a:buChar char="Ø"/>
            </a:pP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/ scanning</a:t>
            </a:r>
          </a:p>
        </p:txBody>
      </p:sp>
      <p:sp>
        <p:nvSpPr>
          <p:cNvPr id="85" name="Rectangle 84"/>
          <p:cNvSpPr/>
          <p:nvPr>
            <p:custDataLst>
              <p:tags r:id="rId33"/>
            </p:custDataLst>
          </p:nvPr>
        </p:nvSpPr>
        <p:spPr>
          <a:xfrm>
            <a:off x="5281412" y="4628246"/>
            <a:ext cx="2619513" cy="152640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>
            <p:custDataLst>
              <p:tags r:id="rId34"/>
            </p:custDataLst>
          </p:nvPr>
        </p:nvSpPr>
        <p:spPr>
          <a:xfrm>
            <a:off x="828634" y="3569981"/>
            <a:ext cx="184237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shared hosting place with common infrastructure</a:t>
            </a:r>
          </a:p>
        </p:txBody>
      </p:sp>
      <p:sp>
        <p:nvSpPr>
          <p:cNvPr id="108" name="Rectangle 107"/>
          <p:cNvSpPr/>
          <p:nvPr>
            <p:custDataLst>
              <p:tags r:id="rId35"/>
            </p:custDataLst>
          </p:nvPr>
        </p:nvSpPr>
        <p:spPr>
          <a:xfrm>
            <a:off x="1487398" y="4200102"/>
            <a:ext cx="3318889" cy="23390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2786236" y="37241"/>
            <a:ext cx="4281813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6600" dirty="0"/>
              <a:t> </a:t>
            </a:r>
            <a:r>
              <a:rPr lang="en-ZA" sz="5400" dirty="0"/>
              <a:t>The Platforms</a:t>
            </a:r>
          </a:p>
        </p:txBody>
      </p:sp>
      <p:sp>
        <p:nvSpPr>
          <p:cNvPr id="109" name="Shape 467"/>
          <p:cNvSpPr/>
          <p:nvPr>
            <p:custDataLst>
              <p:tags r:id="rId36"/>
            </p:custDataLst>
          </p:nvPr>
        </p:nvSpPr>
        <p:spPr>
          <a:xfrm>
            <a:off x="1857466" y="1169239"/>
            <a:ext cx="6092103" cy="707886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en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Richness of FLUO for the sciences and for supporting the construction of detectors and accelerators 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365060" y="150658"/>
            <a:ext cx="1296450" cy="872351"/>
          </a:xfrm>
          <a:prstGeom prst="ellipse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tx1"/>
                </a:solidFill>
              </a:rPr>
              <a:t>~50 </a:t>
            </a:r>
          </a:p>
        </p:txBody>
      </p:sp>
    </p:spTree>
    <p:extLst>
      <p:ext uri="{BB962C8B-B14F-4D97-AF65-F5344CB8AC3E}">
        <p14:creationId xmlns:p14="http://schemas.microsoft.com/office/powerpoint/2010/main" val="45118993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Espace réservé du pied de page 4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1063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065" name="Rectangle 10"/>
          <p:cNvSpPr/>
          <p:nvPr/>
        </p:nvSpPr>
        <p:spPr>
          <a:xfrm>
            <a:off x="4330897" y="230032"/>
            <a:ext cx="4883332" cy="802641"/>
          </a:xfrm>
          <a:prstGeom prst="rect">
            <a:avLst/>
          </a:prstGeom>
          <a:solidFill>
            <a:srgbClr val="F4B18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/>
            </a:lvl1pPr>
          </a:lstStyle>
          <a:p>
            <a:r>
              <a:t>PLATFORMS</a:t>
            </a:r>
          </a:p>
        </p:txBody>
      </p:sp>
      <p:pic>
        <p:nvPicPr>
          <p:cNvPr id="1066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361" y="1838757"/>
            <a:ext cx="7215445" cy="2691203"/>
          </a:xfrm>
          <a:prstGeom prst="rect">
            <a:avLst/>
          </a:prstGeom>
          <a:ln w="12700">
            <a:miter lim="400000"/>
          </a:ln>
        </p:spPr>
      </p:pic>
      <p:sp>
        <p:nvSpPr>
          <p:cNvPr id="1067" name="ZoneTexte 12"/>
          <p:cNvSpPr txBox="1"/>
          <p:nvPr/>
        </p:nvSpPr>
        <p:spPr>
          <a:xfrm>
            <a:off x="338622" y="4865151"/>
            <a:ext cx="11633488" cy="1408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Few observations and key points :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find a </a:t>
            </a:r>
            <a:r>
              <a:rPr b="1" dirty="0"/>
              <a:t>good balance </a:t>
            </a:r>
            <a:r>
              <a:rPr dirty="0"/>
              <a:t>between </a:t>
            </a:r>
            <a:r>
              <a:rPr u="sng" dirty="0"/>
              <a:t>research</a:t>
            </a:r>
            <a:r>
              <a:rPr dirty="0"/>
              <a:t> - </a:t>
            </a:r>
            <a:r>
              <a:rPr u="sng" dirty="0"/>
              <a:t>exploitation</a:t>
            </a:r>
            <a:r>
              <a:rPr dirty="0"/>
              <a:t> - </a:t>
            </a:r>
            <a:r>
              <a:rPr u="sng" dirty="0"/>
              <a:t>R&amp;D</a:t>
            </a:r>
            <a:r>
              <a:rPr dirty="0"/>
              <a:t> - </a:t>
            </a:r>
            <a:r>
              <a:rPr u="sng" dirty="0"/>
              <a:t>developments for users (</a:t>
            </a:r>
            <a:r>
              <a:rPr dirty="0">
                <a:solidFill>
                  <a:srgbClr val="FF0000"/>
                </a:solidFill>
              </a:rPr>
              <a:t>+ </a:t>
            </a:r>
            <a:r>
              <a:rPr u="sng" dirty="0">
                <a:solidFill>
                  <a:srgbClr val="FF0000"/>
                </a:solidFill>
              </a:rPr>
              <a:t>economical model</a:t>
            </a:r>
            <a:r>
              <a:rPr dirty="0"/>
              <a:t>)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Play  important role on </a:t>
            </a:r>
            <a:r>
              <a:rPr b="1" dirty="0"/>
              <a:t>teaching activities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Create a </a:t>
            </a:r>
            <a:r>
              <a:rPr b="1" dirty="0"/>
              <a:t>pool of common expertise</a:t>
            </a:r>
            <a:r>
              <a:rPr dirty="0"/>
              <a:t> to improve complementarities</a:t>
            </a:r>
          </a:p>
        </p:txBody>
      </p:sp>
      <p:sp>
        <p:nvSpPr>
          <p:cNvPr id="1068" name="Rectangle 13"/>
          <p:cNvSpPr/>
          <p:nvPr/>
        </p:nvSpPr>
        <p:spPr>
          <a:xfrm>
            <a:off x="297344" y="2263548"/>
            <a:ext cx="2204973" cy="660843"/>
          </a:xfrm>
          <a:prstGeom prst="rect">
            <a:avLst/>
          </a:prstGeom>
          <a:ln w="762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9" name="Rectangle 14"/>
          <p:cNvSpPr/>
          <p:nvPr/>
        </p:nvSpPr>
        <p:spPr>
          <a:xfrm>
            <a:off x="292902" y="2885515"/>
            <a:ext cx="7122361" cy="374862"/>
          </a:xfrm>
          <a:prstGeom prst="rect">
            <a:avLst/>
          </a:prstGeom>
          <a:ln w="76200">
            <a:solidFill>
              <a:srgbClr val="00B0F0"/>
            </a:solidFill>
            <a:miter/>
          </a:ln>
        </p:spPr>
        <p:txBody>
          <a:bodyPr lIns="45719" rIns="45719" anchor="ctr"/>
          <a:lstStyle/>
          <a:p>
            <a:pPr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0" name="Rectangle 15"/>
          <p:cNvSpPr txBox="1"/>
          <p:nvPr/>
        </p:nvSpPr>
        <p:spPr>
          <a:xfrm>
            <a:off x="3090699" y="1053954"/>
            <a:ext cx="712400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u="sng"/>
            </a:lvl1pPr>
          </a:lstStyle>
          <a:p>
            <a:r>
              <a:rPr dirty="0"/>
              <a:t>The platforms, at the service of the science developed in the laboratory, occupy an important place and have an important national or even international dimension.</a:t>
            </a:r>
          </a:p>
        </p:txBody>
      </p:sp>
      <p:sp>
        <p:nvSpPr>
          <p:cNvPr id="1071" name="ZoneTexte 16"/>
          <p:cNvSpPr txBox="1"/>
          <p:nvPr/>
        </p:nvSpPr>
        <p:spPr>
          <a:xfrm>
            <a:off x="7647791" y="2954450"/>
            <a:ext cx="4393986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600"/>
            </a:pPr>
            <a:r>
              <a:t>The research platforms will not belong to any pole and will be directly attached to the direction. </a:t>
            </a:r>
          </a:p>
          <a:p>
            <a:pPr algn="just">
              <a:defRPr sz="1600"/>
            </a:pPr>
            <a:endParaRPr/>
          </a:p>
          <a:p>
            <a:pPr algn="just">
              <a:defRPr sz="1600"/>
            </a:pPr>
            <a:r>
              <a:t>As for the technological platforms they serve a laboratory (and beyond) strategy.</a:t>
            </a:r>
          </a:p>
        </p:txBody>
      </p:sp>
      <p:sp>
        <p:nvSpPr>
          <p:cNvPr id="1072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Espace réservé du pied de page 4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1290" name="ZoneTexte 86"/>
          <p:cNvSpPr txBox="1"/>
          <p:nvPr/>
        </p:nvSpPr>
        <p:spPr>
          <a:xfrm>
            <a:off x="195589" y="880089"/>
            <a:ext cx="4038601" cy="967741"/>
          </a:xfrm>
          <a:prstGeom prst="rect">
            <a:avLst/>
          </a:prstGeom>
          <a:solidFill>
            <a:srgbClr val="FFCCFF">
              <a:alpha val="28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/>
            </a:pPr>
            <a:r>
              <a:t>Support de </a:t>
            </a:r>
            <a:r>
              <a:rPr u="sng"/>
              <a:t>20.7M€ </a:t>
            </a:r>
          </a:p>
          <a:p>
            <a:pPr algn="ctr">
              <a:defRPr sz="2000" b="1"/>
            </a:pPr>
            <a:r>
              <a:t>Obtenu en 2015 (CPER 2015-2020)</a:t>
            </a:r>
          </a:p>
        </p:txBody>
      </p:sp>
      <p:sp>
        <p:nvSpPr>
          <p:cNvPr id="1291" name="ZoneTexte 97"/>
          <p:cNvSpPr txBox="1"/>
          <p:nvPr/>
        </p:nvSpPr>
        <p:spPr>
          <a:xfrm>
            <a:off x="188117" y="1668464"/>
            <a:ext cx="4057961" cy="274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Plusieurs opérations :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Dôme IGLEX, 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Virtual DATA,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Pôle Santé (Déménagement IMNC + emménagement pole sante au bat 104), 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Pôle de physique théorique, 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Atelier sur le vide et les surfaces, SupraTech, 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Ateliers mécaniques, 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Plateformes SCALP, 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Rénovation de bâtiments ....</a:t>
            </a:r>
          </a:p>
        </p:txBody>
      </p:sp>
      <p:grpSp>
        <p:nvGrpSpPr>
          <p:cNvPr id="1401" name="Groupe 3"/>
          <p:cNvGrpSpPr/>
          <p:nvPr/>
        </p:nvGrpSpPr>
        <p:grpSpPr>
          <a:xfrm>
            <a:off x="4463512" y="640901"/>
            <a:ext cx="7588793" cy="4085768"/>
            <a:chOff x="0" y="0"/>
            <a:chExt cx="7588791" cy="4085767"/>
          </a:xfrm>
        </p:grpSpPr>
        <p:grpSp>
          <p:nvGrpSpPr>
            <p:cNvPr id="1385" name="Groupe 9"/>
            <p:cNvGrpSpPr/>
            <p:nvPr/>
          </p:nvGrpSpPr>
          <p:grpSpPr>
            <a:xfrm>
              <a:off x="0" y="0"/>
              <a:ext cx="7588792" cy="4085768"/>
              <a:chOff x="0" y="0"/>
              <a:chExt cx="7588792" cy="4085767"/>
            </a:xfrm>
          </p:grpSpPr>
          <p:sp>
            <p:nvSpPr>
              <p:cNvPr id="1292" name="Rectangle 10"/>
              <p:cNvSpPr/>
              <p:nvPr/>
            </p:nvSpPr>
            <p:spPr>
              <a:xfrm rot="20941373">
                <a:off x="4947132" y="2692965"/>
                <a:ext cx="656469" cy="207860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295" name="Picture 2"/>
              <p:cNvGrpSpPr/>
              <p:nvPr/>
            </p:nvGrpSpPr>
            <p:grpSpPr>
              <a:xfrm>
                <a:off x="11124" y="0"/>
                <a:ext cx="7577669" cy="4038790"/>
                <a:chOff x="0" y="0"/>
                <a:chExt cx="7577667" cy="4038789"/>
              </a:xfrm>
            </p:grpSpPr>
            <p:sp>
              <p:nvSpPr>
                <p:cNvPr id="1293" name="Rectangle"/>
                <p:cNvSpPr/>
                <p:nvPr/>
              </p:nvSpPr>
              <p:spPr>
                <a:xfrm>
                  <a:off x="0" y="0"/>
                  <a:ext cx="7577668" cy="4038790"/>
                </a:xfrm>
                <a:prstGeom prst="rect">
                  <a:avLst/>
                </a:prstGeom>
                <a:solidFill>
                  <a:srgbClr val="D6DCE5">
                    <a:alpha val="57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1294" name="image30.png" descr="image30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7577668" cy="4038790"/>
                </a:xfrm>
                <a:prstGeom prst="rect">
                  <a:avLst/>
                </a:prstGeom>
                <a:ln w="57150" cap="flat">
                  <a:solidFill>
                    <a:srgbClr val="FF66FF"/>
                  </a:solidFill>
                  <a:prstDash val="solid"/>
                  <a:miter lim="800000"/>
                </a:ln>
                <a:effectLst/>
              </p:spPr>
            </p:pic>
          </p:grpSp>
          <p:grpSp>
            <p:nvGrpSpPr>
              <p:cNvPr id="1298" name="Forme libre 12"/>
              <p:cNvGrpSpPr/>
              <p:nvPr/>
            </p:nvGrpSpPr>
            <p:grpSpPr>
              <a:xfrm>
                <a:off x="580765" y="1186007"/>
                <a:ext cx="2254883" cy="294641"/>
                <a:chOff x="0" y="0"/>
                <a:chExt cx="2254882" cy="294640"/>
              </a:xfrm>
            </p:grpSpPr>
            <p:sp>
              <p:nvSpPr>
                <p:cNvPr id="1296" name="Shape"/>
                <p:cNvSpPr/>
                <p:nvPr/>
              </p:nvSpPr>
              <p:spPr>
                <a:xfrm>
                  <a:off x="0" y="13790"/>
                  <a:ext cx="2254883" cy="267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23" y="2130"/>
                      </a:moveTo>
                      <a:cubicBezTo>
                        <a:pt x="299" y="3042"/>
                        <a:pt x="289" y="3989"/>
                        <a:pt x="252" y="4868"/>
                      </a:cubicBezTo>
                      <a:cubicBezTo>
                        <a:pt x="240" y="5137"/>
                        <a:pt x="187" y="5196"/>
                        <a:pt x="180" y="5476"/>
                      </a:cubicBezTo>
                      <a:cubicBezTo>
                        <a:pt x="100" y="8497"/>
                        <a:pt x="108" y="9437"/>
                        <a:pt x="108" y="11865"/>
                      </a:cubicBezTo>
                      <a:lnTo>
                        <a:pt x="0" y="13994"/>
                      </a:lnTo>
                      <a:lnTo>
                        <a:pt x="11393" y="19775"/>
                      </a:lnTo>
                      <a:lnTo>
                        <a:pt x="11465" y="18558"/>
                      </a:lnTo>
                      <a:lnTo>
                        <a:pt x="18545" y="21296"/>
                      </a:lnTo>
                      <a:lnTo>
                        <a:pt x="21600" y="21600"/>
                      </a:lnTo>
                      <a:lnTo>
                        <a:pt x="21600" y="16732"/>
                      </a:lnTo>
                      <a:lnTo>
                        <a:pt x="18725" y="14603"/>
                      </a:lnTo>
                      <a:lnTo>
                        <a:pt x="11716" y="13386"/>
                      </a:lnTo>
                      <a:lnTo>
                        <a:pt x="12040" y="2434"/>
                      </a:lnTo>
                      <a:lnTo>
                        <a:pt x="11177" y="1521"/>
                      </a:lnTo>
                      <a:lnTo>
                        <a:pt x="10782" y="10344"/>
                      </a:lnTo>
                      <a:lnTo>
                        <a:pt x="6397" y="9127"/>
                      </a:lnTo>
                      <a:lnTo>
                        <a:pt x="6577" y="0"/>
                      </a:lnTo>
                      <a:lnTo>
                        <a:pt x="5499" y="0"/>
                      </a:lnTo>
                      <a:lnTo>
                        <a:pt x="5247" y="5780"/>
                      </a:lnTo>
                      <a:lnTo>
                        <a:pt x="323" y="2130"/>
                      </a:lnTo>
                      <a:close/>
                    </a:path>
                  </a:pathLst>
                </a:custGeom>
                <a:solidFill>
                  <a:srgbClr val="FF66FF"/>
                </a:solidFill>
                <a:ln w="12700" cap="flat">
                  <a:solidFill>
                    <a:srgbClr val="FF66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400" b="1"/>
                  </a:pPr>
                  <a:endParaRPr/>
                </a:p>
              </p:txBody>
            </p:sp>
            <p:sp>
              <p:nvSpPr>
                <p:cNvPr id="1297" name="200"/>
                <p:cNvSpPr txBox="1"/>
                <p:nvPr/>
              </p:nvSpPr>
              <p:spPr>
                <a:xfrm>
                  <a:off x="45720" y="0"/>
                  <a:ext cx="2163442" cy="294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400" b="1"/>
                  </a:lvl1pPr>
                </a:lstStyle>
                <a:p>
                  <a:r>
                    <a:t>200</a:t>
                  </a:r>
                </a:p>
              </p:txBody>
            </p:sp>
          </p:grpSp>
          <p:sp>
            <p:nvSpPr>
              <p:cNvPr id="1299" name="Forme libre 13"/>
              <p:cNvSpPr/>
              <p:nvPr/>
            </p:nvSpPr>
            <p:spPr>
              <a:xfrm>
                <a:off x="3243473" y="582796"/>
                <a:ext cx="227594" cy="2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0795" extrusionOk="0">
                    <a:moveTo>
                      <a:pt x="8224" y="20240"/>
                    </a:moveTo>
                    <a:cubicBezTo>
                      <a:pt x="11860" y="20634"/>
                      <a:pt x="16963" y="21262"/>
                      <a:pt x="19777" y="20240"/>
                    </a:cubicBezTo>
                    <a:cubicBezTo>
                      <a:pt x="20879" y="19840"/>
                      <a:pt x="19923" y="17951"/>
                      <a:pt x="19973" y="16806"/>
                    </a:cubicBezTo>
                    <a:cubicBezTo>
                      <a:pt x="20053" y="14962"/>
                      <a:pt x="20060" y="13115"/>
                      <a:pt x="20168" y="11272"/>
                    </a:cubicBezTo>
                    <a:cubicBezTo>
                      <a:pt x="20211" y="10554"/>
                      <a:pt x="20596" y="9223"/>
                      <a:pt x="20756" y="8601"/>
                    </a:cubicBezTo>
                    <a:lnTo>
                      <a:pt x="20952" y="7838"/>
                    </a:lnTo>
                    <a:cubicBezTo>
                      <a:pt x="21017" y="6502"/>
                      <a:pt x="21038" y="5164"/>
                      <a:pt x="21147" y="3831"/>
                    </a:cubicBezTo>
                    <a:cubicBezTo>
                      <a:pt x="21169" y="3570"/>
                      <a:pt x="21295" y="3326"/>
                      <a:pt x="21343" y="3068"/>
                    </a:cubicBezTo>
                    <a:cubicBezTo>
                      <a:pt x="21426" y="2625"/>
                      <a:pt x="21474" y="2177"/>
                      <a:pt x="21539" y="1732"/>
                    </a:cubicBezTo>
                    <a:cubicBezTo>
                      <a:pt x="21474" y="1478"/>
                      <a:pt x="21550" y="1137"/>
                      <a:pt x="21343" y="969"/>
                    </a:cubicBezTo>
                    <a:cubicBezTo>
                      <a:pt x="21088" y="761"/>
                      <a:pt x="20685" y="863"/>
                      <a:pt x="20364" y="778"/>
                    </a:cubicBezTo>
                    <a:cubicBezTo>
                      <a:pt x="19966" y="672"/>
                      <a:pt x="19581" y="524"/>
                      <a:pt x="19189" y="396"/>
                    </a:cubicBezTo>
                    <a:cubicBezTo>
                      <a:pt x="16929" y="-338"/>
                      <a:pt x="18813" y="213"/>
                      <a:pt x="13315" y="15"/>
                    </a:cubicBezTo>
                    <a:cubicBezTo>
                      <a:pt x="12336" y="78"/>
                      <a:pt x="11330" y="-26"/>
                      <a:pt x="10378" y="206"/>
                    </a:cubicBezTo>
                    <a:cubicBezTo>
                      <a:pt x="10178" y="254"/>
                      <a:pt x="10216" y="580"/>
                      <a:pt x="10182" y="778"/>
                    </a:cubicBezTo>
                    <a:cubicBezTo>
                      <a:pt x="10085" y="1346"/>
                      <a:pt x="10052" y="1923"/>
                      <a:pt x="9987" y="2495"/>
                    </a:cubicBezTo>
                    <a:cubicBezTo>
                      <a:pt x="9921" y="5039"/>
                      <a:pt x="10220" y="7617"/>
                      <a:pt x="9791" y="10128"/>
                    </a:cubicBezTo>
                    <a:cubicBezTo>
                      <a:pt x="9723" y="10524"/>
                      <a:pt x="9008" y="10382"/>
                      <a:pt x="8616" y="10509"/>
                    </a:cubicBezTo>
                    <a:lnTo>
                      <a:pt x="8028" y="10700"/>
                    </a:lnTo>
                    <a:cubicBezTo>
                      <a:pt x="6919" y="10636"/>
                      <a:pt x="5806" y="10617"/>
                      <a:pt x="4700" y="10509"/>
                    </a:cubicBezTo>
                    <a:cubicBezTo>
                      <a:pt x="4494" y="10489"/>
                      <a:pt x="4319" y="10318"/>
                      <a:pt x="4112" y="10318"/>
                    </a:cubicBezTo>
                    <a:cubicBezTo>
                      <a:pt x="2740" y="10318"/>
                      <a:pt x="1371" y="10446"/>
                      <a:pt x="0" y="10509"/>
                    </a:cubicBezTo>
                    <a:cubicBezTo>
                      <a:pt x="66" y="11908"/>
                      <a:pt x="-50" y="13327"/>
                      <a:pt x="196" y="14707"/>
                    </a:cubicBezTo>
                    <a:cubicBezTo>
                      <a:pt x="232" y="14905"/>
                      <a:pt x="578" y="14884"/>
                      <a:pt x="784" y="14898"/>
                    </a:cubicBezTo>
                    <a:cubicBezTo>
                      <a:pt x="3522" y="15076"/>
                      <a:pt x="6266" y="15152"/>
                      <a:pt x="9008" y="15279"/>
                    </a:cubicBezTo>
                    <a:cubicBezTo>
                      <a:pt x="9233" y="16820"/>
                      <a:pt x="9311" y="16514"/>
                      <a:pt x="9008" y="18142"/>
                    </a:cubicBezTo>
                    <a:cubicBezTo>
                      <a:pt x="8971" y="18339"/>
                      <a:pt x="8868" y="18521"/>
                      <a:pt x="8812" y="18714"/>
                    </a:cubicBezTo>
                    <a:cubicBezTo>
                      <a:pt x="8584" y="19490"/>
                      <a:pt x="8322" y="19986"/>
                      <a:pt x="8224" y="20240"/>
                    </a:cubicBezTo>
                    <a:close/>
                  </a:path>
                </a:pathLst>
              </a:cu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0" name="Rectangle 14"/>
              <p:cNvSpPr/>
              <p:nvPr/>
            </p:nvSpPr>
            <p:spPr>
              <a:xfrm rot="407044">
                <a:off x="2312051" y="424928"/>
                <a:ext cx="527543" cy="124979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/>
                </a:pPr>
                <a:endParaRPr/>
              </a:p>
            </p:txBody>
          </p:sp>
          <p:grpSp>
            <p:nvGrpSpPr>
              <p:cNvPr id="1303" name="Rectangle à coins arrondis 15"/>
              <p:cNvGrpSpPr/>
              <p:nvPr/>
            </p:nvGrpSpPr>
            <p:grpSpPr>
              <a:xfrm>
                <a:off x="2906068" y="359877"/>
                <a:ext cx="584801" cy="335330"/>
                <a:chOff x="0" y="0"/>
                <a:chExt cx="584799" cy="335329"/>
              </a:xfrm>
            </p:grpSpPr>
            <p:sp>
              <p:nvSpPr>
                <p:cNvPr id="1301" name="Rounded Rectangle"/>
                <p:cNvSpPr/>
                <p:nvPr/>
              </p:nvSpPr>
              <p:spPr>
                <a:xfrm rot="300953">
                  <a:off x="2974" y="120962"/>
                  <a:ext cx="578851" cy="934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FF"/>
                </a:solidFill>
                <a:ln w="12700" cap="flat">
                  <a:solidFill>
                    <a:srgbClr val="FF66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400" b="1"/>
                  </a:pPr>
                  <a:endParaRPr/>
                </a:p>
              </p:txBody>
            </p:sp>
            <p:sp>
              <p:nvSpPr>
                <p:cNvPr id="1302" name="208"/>
                <p:cNvSpPr txBox="1"/>
                <p:nvPr/>
              </p:nvSpPr>
              <p:spPr>
                <a:xfrm rot="300953">
                  <a:off x="53255" y="20344"/>
                  <a:ext cx="478289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400" b="1"/>
                  </a:lvl1pPr>
                </a:lstStyle>
                <a:p>
                  <a:r>
                    <a:t>208</a:t>
                  </a:r>
                </a:p>
              </p:txBody>
            </p:sp>
          </p:grpSp>
          <p:sp>
            <p:nvSpPr>
              <p:cNvPr id="1304" name="Forme libre 16"/>
              <p:cNvSpPr/>
              <p:nvPr/>
            </p:nvSpPr>
            <p:spPr>
              <a:xfrm>
                <a:off x="1963426" y="1220845"/>
                <a:ext cx="536753" cy="144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0865" extrusionOk="0">
                    <a:moveTo>
                      <a:pt x="0" y="16294"/>
                    </a:moveTo>
                    <a:cubicBezTo>
                      <a:pt x="70" y="14008"/>
                      <a:pt x="-7" y="11598"/>
                      <a:pt x="210" y="9437"/>
                    </a:cubicBezTo>
                    <a:cubicBezTo>
                      <a:pt x="297" y="8576"/>
                      <a:pt x="593" y="8081"/>
                      <a:pt x="842" y="7913"/>
                    </a:cubicBezTo>
                    <a:cubicBezTo>
                      <a:pt x="1742" y="7302"/>
                      <a:pt x="2668" y="7405"/>
                      <a:pt x="3580" y="7151"/>
                    </a:cubicBezTo>
                    <a:cubicBezTo>
                      <a:pt x="3650" y="5119"/>
                      <a:pt x="3315" y="2163"/>
                      <a:pt x="3791" y="1056"/>
                    </a:cubicBezTo>
                    <a:cubicBezTo>
                      <a:pt x="4561" y="-735"/>
                      <a:pt x="5614" y="294"/>
                      <a:pt x="6529" y="294"/>
                    </a:cubicBezTo>
                    <a:cubicBezTo>
                      <a:pt x="8005" y="294"/>
                      <a:pt x="9478" y="802"/>
                      <a:pt x="10952" y="1056"/>
                    </a:cubicBezTo>
                    <a:cubicBezTo>
                      <a:pt x="11465" y="6620"/>
                      <a:pt x="10943" y="5237"/>
                      <a:pt x="12216" y="6389"/>
                    </a:cubicBezTo>
                    <a:cubicBezTo>
                      <a:pt x="12426" y="6135"/>
                      <a:pt x="12649" y="5986"/>
                      <a:pt x="12848" y="5627"/>
                    </a:cubicBezTo>
                    <a:cubicBezTo>
                      <a:pt x="13074" y="5218"/>
                      <a:pt x="13228" y="4217"/>
                      <a:pt x="13480" y="4103"/>
                    </a:cubicBezTo>
                    <a:cubicBezTo>
                      <a:pt x="13835" y="3943"/>
                      <a:pt x="14183" y="4584"/>
                      <a:pt x="14533" y="4865"/>
                    </a:cubicBezTo>
                    <a:cubicBezTo>
                      <a:pt x="14776" y="5060"/>
                      <a:pt x="15726" y="5880"/>
                      <a:pt x="16007" y="6389"/>
                    </a:cubicBezTo>
                    <a:cubicBezTo>
                      <a:pt x="16234" y="6798"/>
                      <a:pt x="16413" y="7503"/>
                      <a:pt x="16639" y="7913"/>
                    </a:cubicBezTo>
                    <a:cubicBezTo>
                      <a:pt x="16838" y="8272"/>
                      <a:pt x="17072" y="8316"/>
                      <a:pt x="17271" y="8675"/>
                    </a:cubicBezTo>
                    <a:cubicBezTo>
                      <a:pt x="17497" y="9084"/>
                      <a:pt x="17676" y="9789"/>
                      <a:pt x="17903" y="10198"/>
                    </a:cubicBezTo>
                    <a:cubicBezTo>
                      <a:pt x="18101" y="10558"/>
                      <a:pt x="18341" y="10570"/>
                      <a:pt x="18535" y="10960"/>
                    </a:cubicBezTo>
                    <a:cubicBezTo>
                      <a:pt x="18977" y="11850"/>
                      <a:pt x="19377" y="12992"/>
                      <a:pt x="19798" y="14008"/>
                    </a:cubicBezTo>
                    <a:lnTo>
                      <a:pt x="21062" y="17056"/>
                    </a:lnTo>
                    <a:cubicBezTo>
                      <a:pt x="21203" y="17817"/>
                      <a:pt x="21533" y="18443"/>
                      <a:pt x="21483" y="19341"/>
                    </a:cubicBezTo>
                    <a:cubicBezTo>
                      <a:pt x="21434" y="20239"/>
                      <a:pt x="21104" y="20821"/>
                      <a:pt x="20851" y="20865"/>
                    </a:cubicBezTo>
                    <a:lnTo>
                      <a:pt x="17060" y="20103"/>
                    </a:lnTo>
                    <a:cubicBezTo>
                      <a:pt x="15712" y="19290"/>
                      <a:pt x="13484" y="17883"/>
                      <a:pt x="12426" y="17817"/>
                    </a:cubicBezTo>
                    <a:lnTo>
                      <a:pt x="210" y="17056"/>
                    </a:lnTo>
                    <a:cubicBezTo>
                      <a:pt x="-67" y="20064"/>
                      <a:pt x="35" y="16421"/>
                      <a:pt x="0" y="16294"/>
                    </a:cubicBezTo>
                    <a:close/>
                  </a:path>
                </a:pathLst>
              </a:cu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5" name="Rectangle 17"/>
              <p:cNvSpPr/>
              <p:nvPr/>
            </p:nvSpPr>
            <p:spPr>
              <a:xfrm>
                <a:off x="399217" y="1297148"/>
                <a:ext cx="181549" cy="72357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6" name="Rectangle 18"/>
              <p:cNvSpPr/>
              <p:nvPr/>
            </p:nvSpPr>
            <p:spPr>
              <a:xfrm>
                <a:off x="4293296" y="801180"/>
                <a:ext cx="81566" cy="92090"/>
              </a:xfrm>
              <a:prstGeom prst="rect">
                <a:avLst/>
              </a:prstGeom>
              <a:solidFill>
                <a:srgbClr val="00FF00"/>
              </a:solidFill>
              <a:ln w="12700" cap="flat">
                <a:solidFill>
                  <a:srgbClr val="33CC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7" name="Rectangle 19"/>
              <p:cNvSpPr/>
              <p:nvPr/>
            </p:nvSpPr>
            <p:spPr>
              <a:xfrm rot="709121">
                <a:off x="5971960" y="2122009"/>
                <a:ext cx="1131387" cy="97353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8" name="Rectangle 20"/>
              <p:cNvSpPr/>
              <p:nvPr/>
            </p:nvSpPr>
            <p:spPr>
              <a:xfrm rot="396371">
                <a:off x="6044135" y="1565293"/>
                <a:ext cx="140887" cy="463365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9" name="Forme libre 21"/>
              <p:cNvSpPr/>
              <p:nvPr/>
            </p:nvSpPr>
            <p:spPr>
              <a:xfrm>
                <a:off x="6833446" y="1873365"/>
                <a:ext cx="125356" cy="453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1" h="21343" extrusionOk="0">
                    <a:moveTo>
                      <a:pt x="1099" y="0"/>
                    </a:moveTo>
                    <a:lnTo>
                      <a:pt x="6227" y="530"/>
                    </a:lnTo>
                    <a:cubicBezTo>
                      <a:pt x="6836" y="592"/>
                      <a:pt x="7468" y="611"/>
                      <a:pt x="8059" y="706"/>
                    </a:cubicBezTo>
                    <a:lnTo>
                      <a:pt x="10257" y="1059"/>
                    </a:lnTo>
                    <a:cubicBezTo>
                      <a:pt x="10623" y="1118"/>
                      <a:pt x="10972" y="1213"/>
                      <a:pt x="11356" y="1236"/>
                    </a:cubicBezTo>
                    <a:cubicBezTo>
                      <a:pt x="15504" y="1486"/>
                      <a:pt x="13306" y="1365"/>
                      <a:pt x="17949" y="1589"/>
                    </a:cubicBezTo>
                    <a:cubicBezTo>
                      <a:pt x="18315" y="1707"/>
                      <a:pt x="18773" y="1776"/>
                      <a:pt x="19048" y="1942"/>
                    </a:cubicBezTo>
                    <a:cubicBezTo>
                      <a:pt x="19289" y="2087"/>
                      <a:pt x="19394" y="2286"/>
                      <a:pt x="19414" y="2472"/>
                    </a:cubicBezTo>
                    <a:cubicBezTo>
                      <a:pt x="20140" y="9114"/>
                      <a:pt x="17374" y="6911"/>
                      <a:pt x="20513" y="9181"/>
                    </a:cubicBezTo>
                    <a:cubicBezTo>
                      <a:pt x="20796" y="11495"/>
                      <a:pt x="21600" y="16023"/>
                      <a:pt x="20147" y="17832"/>
                    </a:cubicBezTo>
                    <a:cubicBezTo>
                      <a:pt x="19704" y="18384"/>
                      <a:pt x="17705" y="17714"/>
                      <a:pt x="16484" y="17655"/>
                    </a:cubicBezTo>
                    <a:cubicBezTo>
                      <a:pt x="16240" y="17832"/>
                      <a:pt x="15817" y="17975"/>
                      <a:pt x="15751" y="18185"/>
                    </a:cubicBezTo>
                    <a:cubicBezTo>
                      <a:pt x="15443" y="19176"/>
                      <a:pt x="16404" y="20313"/>
                      <a:pt x="15385" y="21186"/>
                    </a:cubicBezTo>
                    <a:cubicBezTo>
                      <a:pt x="14902" y="21600"/>
                      <a:pt x="13431" y="21069"/>
                      <a:pt x="12455" y="21010"/>
                    </a:cubicBezTo>
                    <a:cubicBezTo>
                      <a:pt x="9972" y="20611"/>
                      <a:pt x="13001" y="21063"/>
                      <a:pt x="8791" y="20657"/>
                    </a:cubicBezTo>
                    <a:cubicBezTo>
                      <a:pt x="8413" y="20620"/>
                      <a:pt x="8076" y="20503"/>
                      <a:pt x="7692" y="20480"/>
                    </a:cubicBezTo>
                    <a:cubicBezTo>
                      <a:pt x="6113" y="20385"/>
                      <a:pt x="4518" y="20363"/>
                      <a:pt x="2930" y="20304"/>
                    </a:cubicBezTo>
                    <a:cubicBezTo>
                      <a:pt x="215" y="19867"/>
                      <a:pt x="1078" y="20283"/>
                      <a:pt x="0" y="19244"/>
                    </a:cubicBezTo>
                    <a:cubicBezTo>
                      <a:pt x="122" y="14007"/>
                      <a:pt x="138" y="8768"/>
                      <a:pt x="366" y="3531"/>
                    </a:cubicBezTo>
                    <a:cubicBezTo>
                      <a:pt x="382" y="3173"/>
                      <a:pt x="686" y="2829"/>
                      <a:pt x="733" y="2472"/>
                    </a:cubicBezTo>
                    <a:cubicBezTo>
                      <a:pt x="809" y="1884"/>
                      <a:pt x="733" y="1295"/>
                      <a:pt x="1099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0" name="Forme libre 22"/>
              <p:cNvSpPr/>
              <p:nvPr/>
            </p:nvSpPr>
            <p:spPr>
              <a:xfrm>
                <a:off x="5846980" y="1347140"/>
                <a:ext cx="445979" cy="260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5" h="19991" extrusionOk="0">
                    <a:moveTo>
                      <a:pt x="2126" y="0"/>
                    </a:moveTo>
                    <a:cubicBezTo>
                      <a:pt x="2672" y="88"/>
                      <a:pt x="3221" y="129"/>
                      <a:pt x="3762" y="263"/>
                    </a:cubicBezTo>
                    <a:cubicBezTo>
                      <a:pt x="3933" y="305"/>
                      <a:pt x="4082" y="486"/>
                      <a:pt x="4253" y="525"/>
                    </a:cubicBezTo>
                    <a:cubicBezTo>
                      <a:pt x="4849" y="662"/>
                      <a:pt x="5452" y="700"/>
                      <a:pt x="6052" y="788"/>
                    </a:cubicBezTo>
                    <a:cubicBezTo>
                      <a:pt x="7494" y="1559"/>
                      <a:pt x="5546" y="590"/>
                      <a:pt x="8997" y="1313"/>
                    </a:cubicBezTo>
                    <a:cubicBezTo>
                      <a:pt x="9442" y="1407"/>
                      <a:pt x="9879" y="1610"/>
                      <a:pt x="10305" y="1838"/>
                    </a:cubicBezTo>
                    <a:cubicBezTo>
                      <a:pt x="10671" y="2034"/>
                      <a:pt x="11069" y="2269"/>
                      <a:pt x="11450" y="2364"/>
                    </a:cubicBezTo>
                    <a:cubicBezTo>
                      <a:pt x="11938" y="2484"/>
                      <a:pt x="12432" y="2539"/>
                      <a:pt x="12922" y="2626"/>
                    </a:cubicBezTo>
                    <a:cubicBezTo>
                      <a:pt x="13140" y="2801"/>
                      <a:pt x="13370" y="2944"/>
                      <a:pt x="13577" y="3152"/>
                    </a:cubicBezTo>
                    <a:cubicBezTo>
                      <a:pt x="13632" y="3208"/>
                      <a:pt x="14549" y="4361"/>
                      <a:pt x="14722" y="4465"/>
                    </a:cubicBezTo>
                    <a:cubicBezTo>
                      <a:pt x="14982" y="4621"/>
                      <a:pt x="15270" y="4619"/>
                      <a:pt x="15539" y="4727"/>
                    </a:cubicBezTo>
                    <a:cubicBezTo>
                      <a:pt x="17150" y="5374"/>
                      <a:pt x="14311" y="4530"/>
                      <a:pt x="17012" y="5253"/>
                    </a:cubicBezTo>
                    <a:lnTo>
                      <a:pt x="17993" y="5778"/>
                    </a:lnTo>
                    <a:cubicBezTo>
                      <a:pt x="18157" y="5865"/>
                      <a:pt x="18317" y="5973"/>
                      <a:pt x="18484" y="6040"/>
                    </a:cubicBezTo>
                    <a:lnTo>
                      <a:pt x="19138" y="6303"/>
                    </a:lnTo>
                    <a:cubicBezTo>
                      <a:pt x="19302" y="6478"/>
                      <a:pt x="19441" y="6735"/>
                      <a:pt x="19629" y="6828"/>
                    </a:cubicBezTo>
                    <a:cubicBezTo>
                      <a:pt x="20160" y="7091"/>
                      <a:pt x="21265" y="7354"/>
                      <a:pt x="21265" y="7354"/>
                    </a:cubicBezTo>
                    <a:cubicBezTo>
                      <a:pt x="20665" y="10243"/>
                      <a:pt x="21600" y="5501"/>
                      <a:pt x="20937" y="13657"/>
                    </a:cubicBezTo>
                    <a:cubicBezTo>
                      <a:pt x="20917" y="13902"/>
                      <a:pt x="20719" y="14007"/>
                      <a:pt x="20610" y="14182"/>
                    </a:cubicBezTo>
                    <a:cubicBezTo>
                      <a:pt x="20501" y="14532"/>
                      <a:pt x="20433" y="14923"/>
                      <a:pt x="20283" y="15232"/>
                    </a:cubicBezTo>
                    <a:cubicBezTo>
                      <a:pt x="20046" y="15721"/>
                      <a:pt x="19465" y="16546"/>
                      <a:pt x="19465" y="16546"/>
                    </a:cubicBezTo>
                    <a:cubicBezTo>
                      <a:pt x="19356" y="17071"/>
                      <a:pt x="19382" y="17730"/>
                      <a:pt x="19138" y="18121"/>
                    </a:cubicBezTo>
                    <a:cubicBezTo>
                      <a:pt x="18672" y="18870"/>
                      <a:pt x="18897" y="18441"/>
                      <a:pt x="18484" y="19434"/>
                    </a:cubicBezTo>
                    <a:cubicBezTo>
                      <a:pt x="18164" y="18664"/>
                      <a:pt x="18129" y="18728"/>
                      <a:pt x="17993" y="17859"/>
                    </a:cubicBezTo>
                    <a:cubicBezTo>
                      <a:pt x="17926" y="17426"/>
                      <a:pt x="18103" y="16625"/>
                      <a:pt x="17830" y="16546"/>
                    </a:cubicBezTo>
                    <a:cubicBezTo>
                      <a:pt x="16112" y="16044"/>
                      <a:pt x="14340" y="16370"/>
                      <a:pt x="12595" y="16283"/>
                    </a:cubicBezTo>
                    <a:cubicBezTo>
                      <a:pt x="12323" y="16195"/>
                      <a:pt x="12047" y="16129"/>
                      <a:pt x="11777" y="16020"/>
                    </a:cubicBezTo>
                    <a:cubicBezTo>
                      <a:pt x="11610" y="15953"/>
                      <a:pt x="11459" y="15758"/>
                      <a:pt x="11287" y="15758"/>
                    </a:cubicBezTo>
                    <a:cubicBezTo>
                      <a:pt x="11114" y="15758"/>
                      <a:pt x="10959" y="15933"/>
                      <a:pt x="10796" y="16020"/>
                    </a:cubicBezTo>
                    <a:cubicBezTo>
                      <a:pt x="10741" y="16808"/>
                      <a:pt x="10713" y="17602"/>
                      <a:pt x="10632" y="18384"/>
                    </a:cubicBezTo>
                    <a:cubicBezTo>
                      <a:pt x="10298" y="21600"/>
                      <a:pt x="7613" y="19014"/>
                      <a:pt x="5725" y="18909"/>
                    </a:cubicBezTo>
                    <a:cubicBezTo>
                      <a:pt x="5562" y="18822"/>
                      <a:pt x="5400" y="18723"/>
                      <a:pt x="5234" y="18647"/>
                    </a:cubicBezTo>
                    <a:cubicBezTo>
                      <a:pt x="4823" y="18458"/>
                      <a:pt x="4167" y="18230"/>
                      <a:pt x="3762" y="18121"/>
                    </a:cubicBezTo>
                    <a:cubicBezTo>
                      <a:pt x="3382" y="18019"/>
                      <a:pt x="2999" y="17946"/>
                      <a:pt x="2617" y="17859"/>
                    </a:cubicBezTo>
                    <a:cubicBezTo>
                      <a:pt x="1496" y="17258"/>
                      <a:pt x="2888" y="17967"/>
                      <a:pt x="1309" y="17333"/>
                    </a:cubicBezTo>
                    <a:cubicBezTo>
                      <a:pt x="1141" y="17266"/>
                      <a:pt x="985" y="17138"/>
                      <a:pt x="818" y="17071"/>
                    </a:cubicBezTo>
                    <a:cubicBezTo>
                      <a:pt x="548" y="16962"/>
                      <a:pt x="273" y="16896"/>
                      <a:pt x="0" y="16808"/>
                    </a:cubicBezTo>
                    <a:cubicBezTo>
                      <a:pt x="336" y="15190"/>
                      <a:pt x="26" y="16838"/>
                      <a:pt x="327" y="14182"/>
                    </a:cubicBezTo>
                    <a:cubicBezTo>
                      <a:pt x="409" y="13457"/>
                      <a:pt x="514" y="13018"/>
                      <a:pt x="654" y="12343"/>
                    </a:cubicBezTo>
                    <a:cubicBezTo>
                      <a:pt x="709" y="11556"/>
                      <a:pt x="737" y="10762"/>
                      <a:pt x="818" y="9980"/>
                    </a:cubicBezTo>
                    <a:cubicBezTo>
                      <a:pt x="846" y="9707"/>
                      <a:pt x="936" y="9459"/>
                      <a:pt x="981" y="9192"/>
                    </a:cubicBezTo>
                    <a:cubicBezTo>
                      <a:pt x="1535" y="5932"/>
                      <a:pt x="1096" y="8117"/>
                      <a:pt x="1472" y="6303"/>
                    </a:cubicBezTo>
                    <a:cubicBezTo>
                      <a:pt x="1814" y="1907"/>
                      <a:pt x="2017" y="1050"/>
                      <a:pt x="2126" y="0"/>
                    </a:cubicBezTo>
                    <a:close/>
                  </a:path>
                </a:pathLst>
              </a:cu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1" name="ZoneTexte 22"/>
              <p:cNvSpPr txBox="1"/>
              <p:nvPr/>
            </p:nvSpPr>
            <p:spPr>
              <a:xfrm>
                <a:off x="6259717" y="1846292"/>
                <a:ext cx="416680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100</a:t>
                </a:r>
              </a:p>
            </p:txBody>
          </p:sp>
          <p:sp>
            <p:nvSpPr>
              <p:cNvPr id="1312" name="Ellipse 24"/>
              <p:cNvSpPr/>
              <p:nvPr/>
            </p:nvSpPr>
            <p:spPr>
              <a:xfrm>
                <a:off x="5227349" y="715668"/>
                <a:ext cx="368359" cy="328893"/>
              </a:xfrm>
              <a:prstGeom prst="ellipse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315" name="Rectangle 25"/>
              <p:cNvGrpSpPr/>
              <p:nvPr/>
            </p:nvGrpSpPr>
            <p:grpSpPr>
              <a:xfrm>
                <a:off x="5411528" y="718022"/>
                <a:ext cx="477551" cy="497841"/>
                <a:chOff x="0" y="0"/>
                <a:chExt cx="477550" cy="497840"/>
              </a:xfrm>
            </p:grpSpPr>
            <p:sp>
              <p:nvSpPr>
                <p:cNvPr id="1313" name="Rectangle"/>
                <p:cNvSpPr/>
                <p:nvPr/>
              </p:nvSpPr>
              <p:spPr>
                <a:xfrm>
                  <a:off x="0" y="175248"/>
                  <a:ext cx="477551" cy="147344"/>
                </a:xfrm>
                <a:prstGeom prst="rect">
                  <a:avLst/>
                </a:prstGeom>
                <a:solidFill>
                  <a:srgbClr val="FF66FF"/>
                </a:solidFill>
                <a:ln w="12700" cap="flat">
                  <a:solidFill>
                    <a:srgbClr val="FF66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400" b="1">
                      <a:solidFill>
                        <a:srgbClr val="0D0D0D"/>
                      </a:solidFill>
                    </a:defRPr>
                  </a:pPr>
                  <a:endParaRPr/>
                </a:p>
              </p:txBody>
            </p:sp>
            <p:sp>
              <p:nvSpPr>
                <p:cNvPr id="1314" name="109"/>
                <p:cNvSpPr txBox="1"/>
                <p:nvPr/>
              </p:nvSpPr>
              <p:spPr>
                <a:xfrm>
                  <a:off x="45719" y="0"/>
                  <a:ext cx="386112" cy="497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400" b="1">
                      <a:solidFill>
                        <a:srgbClr val="0D0D0D"/>
                      </a:solidFill>
                    </a:defRPr>
                  </a:lvl1pPr>
                </a:lstStyle>
                <a:p>
                  <a:r>
                    <a:t>109</a:t>
                  </a:r>
                </a:p>
              </p:txBody>
            </p:sp>
          </p:grpSp>
          <p:sp>
            <p:nvSpPr>
              <p:cNvPr id="1316" name="Rectangle 26"/>
              <p:cNvSpPr/>
              <p:nvPr/>
            </p:nvSpPr>
            <p:spPr>
              <a:xfrm>
                <a:off x="5604916" y="809074"/>
                <a:ext cx="174971" cy="67094"/>
              </a:xfrm>
              <a:prstGeom prst="rect">
                <a:avLst/>
              </a:prstGeom>
              <a:solidFill>
                <a:srgbClr val="00FF00"/>
              </a:solidFill>
              <a:ln w="12700" cap="flat">
                <a:solidFill>
                  <a:srgbClr val="33CC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7" name="Rectangle 27"/>
              <p:cNvSpPr/>
              <p:nvPr/>
            </p:nvSpPr>
            <p:spPr>
              <a:xfrm>
                <a:off x="5607547" y="793287"/>
                <a:ext cx="460449" cy="107877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8" name="Rectangle 28"/>
              <p:cNvSpPr/>
              <p:nvPr/>
            </p:nvSpPr>
            <p:spPr>
              <a:xfrm>
                <a:off x="6663948" y="2752165"/>
                <a:ext cx="924844" cy="178917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9" name="Rectangle 29"/>
              <p:cNvSpPr/>
              <p:nvPr/>
            </p:nvSpPr>
            <p:spPr>
              <a:xfrm>
                <a:off x="6724464" y="2662706"/>
                <a:ext cx="101299" cy="119718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0" name="Rectangle 30"/>
              <p:cNvSpPr/>
              <p:nvPr/>
            </p:nvSpPr>
            <p:spPr>
              <a:xfrm>
                <a:off x="7149392" y="2681125"/>
                <a:ext cx="101299" cy="81566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323" name="Rectangle 31"/>
              <p:cNvGrpSpPr/>
              <p:nvPr/>
            </p:nvGrpSpPr>
            <p:grpSpPr>
              <a:xfrm>
                <a:off x="6674772" y="3037712"/>
                <a:ext cx="551940" cy="409004"/>
                <a:chOff x="0" y="0"/>
                <a:chExt cx="551938" cy="409003"/>
              </a:xfrm>
            </p:grpSpPr>
            <p:sp>
              <p:nvSpPr>
                <p:cNvPr id="1321" name="Rectangle"/>
                <p:cNvSpPr/>
                <p:nvPr/>
              </p:nvSpPr>
              <p:spPr>
                <a:xfrm rot="1100080">
                  <a:off x="24696" y="85443"/>
                  <a:ext cx="502547" cy="238118"/>
                </a:xfrm>
                <a:prstGeom prst="rect">
                  <a:avLst/>
                </a:prstGeom>
                <a:solidFill>
                  <a:srgbClr val="FF66FF"/>
                </a:solidFill>
                <a:ln w="12700" cap="flat">
                  <a:solidFill>
                    <a:srgbClr val="FF66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400" b="1"/>
                  </a:pPr>
                  <a:endParaRPr/>
                </a:p>
              </p:txBody>
            </p:sp>
            <p:sp>
              <p:nvSpPr>
                <p:cNvPr id="1322" name="103"/>
                <p:cNvSpPr txBox="1"/>
                <p:nvPr/>
              </p:nvSpPr>
              <p:spPr>
                <a:xfrm rot="1100080">
                  <a:off x="70416" y="57181"/>
                  <a:ext cx="411107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400" b="1"/>
                  </a:lvl1pPr>
                </a:lstStyle>
                <a:p>
                  <a:r>
                    <a:t>103</a:t>
                  </a:r>
                </a:p>
              </p:txBody>
            </p:sp>
          </p:grpSp>
          <p:sp>
            <p:nvSpPr>
              <p:cNvPr id="1324" name="Rectangle 32"/>
              <p:cNvSpPr/>
              <p:nvPr/>
            </p:nvSpPr>
            <p:spPr>
              <a:xfrm rot="20727526">
                <a:off x="5407581" y="1606307"/>
                <a:ext cx="151291" cy="482813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5" name="Rectangle 33"/>
              <p:cNvSpPr/>
              <p:nvPr/>
            </p:nvSpPr>
            <p:spPr>
              <a:xfrm rot="20933527">
                <a:off x="5049747" y="1837847"/>
                <a:ext cx="357835" cy="127610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6" name="ZoneTexte 41"/>
              <p:cNvSpPr txBox="1"/>
              <p:nvPr/>
            </p:nvSpPr>
            <p:spPr>
              <a:xfrm>
                <a:off x="5177032" y="1899679"/>
                <a:ext cx="416680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108</a:t>
                </a:r>
              </a:p>
            </p:txBody>
          </p:sp>
          <p:sp>
            <p:nvSpPr>
              <p:cNvPr id="1327" name="Rectangle 35"/>
              <p:cNvSpPr/>
              <p:nvPr/>
            </p:nvSpPr>
            <p:spPr>
              <a:xfrm>
                <a:off x="6061418" y="695935"/>
                <a:ext cx="143397" cy="242065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8" name="Rectangle 36"/>
              <p:cNvSpPr/>
              <p:nvPr/>
            </p:nvSpPr>
            <p:spPr>
              <a:xfrm rot="20771160">
                <a:off x="4812945" y="2236463"/>
                <a:ext cx="110508" cy="540699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9" name="ZoneTexte 52"/>
              <p:cNvSpPr txBox="1"/>
              <p:nvPr/>
            </p:nvSpPr>
            <p:spPr>
              <a:xfrm>
                <a:off x="5009443" y="2479100"/>
                <a:ext cx="461329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6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104</a:t>
                </a:r>
              </a:p>
            </p:txBody>
          </p:sp>
          <p:sp>
            <p:nvSpPr>
              <p:cNvPr id="1330" name="Rectangle 38"/>
              <p:cNvSpPr/>
              <p:nvPr/>
            </p:nvSpPr>
            <p:spPr>
              <a:xfrm>
                <a:off x="2148921" y="801180"/>
                <a:ext cx="114454" cy="107877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333" name="Rectangle 39"/>
              <p:cNvGrpSpPr/>
              <p:nvPr/>
            </p:nvGrpSpPr>
            <p:grpSpPr>
              <a:xfrm>
                <a:off x="1859495" y="486264"/>
                <a:ext cx="443347" cy="497841"/>
                <a:chOff x="0" y="0"/>
                <a:chExt cx="443346" cy="497840"/>
              </a:xfrm>
            </p:grpSpPr>
            <p:sp>
              <p:nvSpPr>
                <p:cNvPr id="1331" name="Rectangle"/>
                <p:cNvSpPr/>
                <p:nvPr/>
              </p:nvSpPr>
              <p:spPr>
                <a:xfrm>
                  <a:off x="0" y="209235"/>
                  <a:ext cx="443347" cy="79370"/>
                </a:xfrm>
                <a:prstGeom prst="rect">
                  <a:avLst/>
                </a:prstGeom>
                <a:solidFill>
                  <a:srgbClr val="FF66FF"/>
                </a:solidFill>
                <a:ln w="12700" cap="flat">
                  <a:solidFill>
                    <a:srgbClr val="FF66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400" b="1"/>
                  </a:pPr>
                  <a:endParaRPr/>
                </a:p>
              </p:txBody>
            </p:sp>
            <p:sp>
              <p:nvSpPr>
                <p:cNvPr id="1332" name="205"/>
                <p:cNvSpPr txBox="1"/>
                <p:nvPr/>
              </p:nvSpPr>
              <p:spPr>
                <a:xfrm>
                  <a:off x="45719" y="0"/>
                  <a:ext cx="351908" cy="497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400" b="1"/>
                  </a:lvl1pPr>
                </a:lstStyle>
                <a:p>
                  <a:r>
                    <a:t>205</a:t>
                  </a:r>
                </a:p>
              </p:txBody>
            </p:sp>
          </p:grpSp>
          <p:sp>
            <p:nvSpPr>
              <p:cNvPr id="1334" name="Rectangle 40"/>
              <p:cNvSpPr/>
              <p:nvPr/>
            </p:nvSpPr>
            <p:spPr>
              <a:xfrm rot="1018989" flipH="1">
                <a:off x="6994156" y="2898193"/>
                <a:ext cx="55254" cy="252589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5" name="Forme libre 41"/>
              <p:cNvSpPr/>
              <p:nvPr/>
            </p:nvSpPr>
            <p:spPr>
              <a:xfrm>
                <a:off x="2742242" y="1258997"/>
                <a:ext cx="188128" cy="146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18117" extrusionOk="0">
                    <a:moveTo>
                      <a:pt x="22" y="13619"/>
                    </a:moveTo>
                    <a:cubicBezTo>
                      <a:pt x="147" y="12397"/>
                      <a:pt x="175" y="11159"/>
                      <a:pt x="397" y="9953"/>
                    </a:cubicBezTo>
                    <a:cubicBezTo>
                      <a:pt x="552" y="9111"/>
                      <a:pt x="1146" y="7510"/>
                      <a:pt x="1146" y="7510"/>
                    </a:cubicBezTo>
                    <a:cubicBezTo>
                      <a:pt x="1271" y="6152"/>
                      <a:pt x="1343" y="4787"/>
                      <a:pt x="1521" y="3436"/>
                    </a:cubicBezTo>
                    <a:cubicBezTo>
                      <a:pt x="2412" y="-3350"/>
                      <a:pt x="7669" y="1968"/>
                      <a:pt x="16507" y="2214"/>
                    </a:cubicBezTo>
                    <a:cubicBezTo>
                      <a:pt x="17506" y="2350"/>
                      <a:pt x="18584" y="2177"/>
                      <a:pt x="19504" y="2622"/>
                    </a:cubicBezTo>
                    <a:cubicBezTo>
                      <a:pt x="19865" y="2796"/>
                      <a:pt x="19878" y="3414"/>
                      <a:pt x="19878" y="3844"/>
                    </a:cubicBezTo>
                    <a:cubicBezTo>
                      <a:pt x="19878" y="4273"/>
                      <a:pt x="19612" y="4653"/>
                      <a:pt x="19504" y="5066"/>
                    </a:cubicBezTo>
                    <a:cubicBezTo>
                      <a:pt x="19362" y="5604"/>
                      <a:pt x="19254" y="6152"/>
                      <a:pt x="19129" y="6695"/>
                    </a:cubicBezTo>
                    <a:cubicBezTo>
                      <a:pt x="19254" y="8596"/>
                      <a:pt x="19244" y="10513"/>
                      <a:pt x="19504" y="12397"/>
                    </a:cubicBezTo>
                    <a:cubicBezTo>
                      <a:pt x="19621" y="13247"/>
                      <a:pt x="20003" y="14027"/>
                      <a:pt x="20253" y="14841"/>
                    </a:cubicBezTo>
                    <a:cubicBezTo>
                      <a:pt x="20770" y="16527"/>
                      <a:pt x="20409" y="15706"/>
                      <a:pt x="21377" y="17285"/>
                    </a:cubicBezTo>
                    <a:cubicBezTo>
                      <a:pt x="21002" y="17557"/>
                      <a:pt x="20701" y="18055"/>
                      <a:pt x="20253" y="18100"/>
                    </a:cubicBezTo>
                    <a:cubicBezTo>
                      <a:pt x="18732" y="18250"/>
                      <a:pt x="16566" y="17374"/>
                      <a:pt x="15008" y="17285"/>
                    </a:cubicBezTo>
                    <a:cubicBezTo>
                      <a:pt x="11015" y="17057"/>
                      <a:pt x="7015" y="17014"/>
                      <a:pt x="3019" y="16878"/>
                    </a:cubicBezTo>
                    <a:cubicBezTo>
                      <a:pt x="2520" y="16742"/>
                      <a:pt x="2016" y="16624"/>
                      <a:pt x="1521" y="16471"/>
                    </a:cubicBezTo>
                    <a:cubicBezTo>
                      <a:pt x="1141" y="16353"/>
                      <a:pt x="788" y="16116"/>
                      <a:pt x="397" y="16063"/>
                    </a:cubicBezTo>
                    <a:cubicBezTo>
                      <a:pt x="-223" y="15979"/>
                      <a:pt x="84" y="14027"/>
                      <a:pt x="22" y="13619"/>
                    </a:cubicBezTo>
                    <a:close/>
                  </a:path>
                </a:pathLst>
              </a:cu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6" name="Forme libre 42"/>
              <p:cNvSpPr/>
              <p:nvPr/>
            </p:nvSpPr>
            <p:spPr>
              <a:xfrm>
                <a:off x="2989568" y="1319513"/>
                <a:ext cx="355205" cy="1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6" h="20762" extrusionOk="0">
                    <a:moveTo>
                      <a:pt x="0" y="0"/>
                    </a:moveTo>
                    <a:cubicBezTo>
                      <a:pt x="1422" y="143"/>
                      <a:pt x="6870" y="618"/>
                      <a:pt x="8731" y="1034"/>
                    </a:cubicBezTo>
                    <a:cubicBezTo>
                      <a:pt x="9081" y="1113"/>
                      <a:pt x="9405" y="1511"/>
                      <a:pt x="9758" y="1551"/>
                    </a:cubicBezTo>
                    <a:cubicBezTo>
                      <a:pt x="12408" y="1857"/>
                      <a:pt x="15064" y="1896"/>
                      <a:pt x="17718" y="2069"/>
                    </a:cubicBezTo>
                    <a:cubicBezTo>
                      <a:pt x="18574" y="2241"/>
                      <a:pt x="19883" y="1055"/>
                      <a:pt x="20286" y="2586"/>
                    </a:cubicBezTo>
                    <a:cubicBezTo>
                      <a:pt x="21600" y="7586"/>
                      <a:pt x="20149" y="8992"/>
                      <a:pt x="19772" y="12412"/>
                    </a:cubicBezTo>
                    <a:cubicBezTo>
                      <a:pt x="19659" y="13436"/>
                      <a:pt x="19680" y="14521"/>
                      <a:pt x="19515" y="15516"/>
                    </a:cubicBezTo>
                    <a:cubicBezTo>
                      <a:pt x="19418" y="16105"/>
                      <a:pt x="19263" y="16738"/>
                      <a:pt x="19002" y="17067"/>
                    </a:cubicBezTo>
                    <a:cubicBezTo>
                      <a:pt x="18543" y="17645"/>
                      <a:pt x="17461" y="18102"/>
                      <a:pt x="17461" y="18102"/>
                    </a:cubicBezTo>
                    <a:cubicBezTo>
                      <a:pt x="17290" y="18619"/>
                      <a:pt x="17166" y="19213"/>
                      <a:pt x="16947" y="19653"/>
                    </a:cubicBezTo>
                    <a:cubicBezTo>
                      <a:pt x="15981" y="21600"/>
                      <a:pt x="15639" y="20448"/>
                      <a:pt x="14123" y="20170"/>
                    </a:cubicBezTo>
                    <a:cubicBezTo>
                      <a:pt x="12927" y="19951"/>
                      <a:pt x="11726" y="19825"/>
                      <a:pt x="10528" y="19653"/>
                    </a:cubicBezTo>
                    <a:cubicBezTo>
                      <a:pt x="10614" y="16205"/>
                      <a:pt x="10588" y="12739"/>
                      <a:pt x="10785" y="9309"/>
                    </a:cubicBezTo>
                    <a:cubicBezTo>
                      <a:pt x="10847" y="8226"/>
                      <a:pt x="11298" y="6206"/>
                      <a:pt x="11298" y="6206"/>
                    </a:cubicBezTo>
                    <a:cubicBezTo>
                      <a:pt x="11213" y="5517"/>
                      <a:pt x="11367" y="4411"/>
                      <a:pt x="11042" y="4137"/>
                    </a:cubicBezTo>
                    <a:cubicBezTo>
                      <a:pt x="10169" y="3405"/>
                      <a:pt x="9155" y="3856"/>
                      <a:pt x="8217" y="3620"/>
                    </a:cubicBezTo>
                    <a:cubicBezTo>
                      <a:pt x="7784" y="3511"/>
                      <a:pt x="7368" y="3183"/>
                      <a:pt x="6933" y="3103"/>
                    </a:cubicBezTo>
                    <a:cubicBezTo>
                      <a:pt x="5481" y="2837"/>
                      <a:pt x="4023" y="2758"/>
                      <a:pt x="2568" y="2586"/>
                    </a:cubicBezTo>
                    <a:cubicBezTo>
                      <a:pt x="689" y="1955"/>
                      <a:pt x="428" y="431"/>
                      <a:pt x="0" y="0"/>
                    </a:cubicBezTo>
                    <a:close/>
                  </a:path>
                </a:pathLst>
              </a:custGeom>
              <a:solidFill>
                <a:srgbClr val="FF3399"/>
              </a:solidFill>
              <a:ln w="12700" cap="flat">
                <a:solidFill>
                  <a:srgbClr val="66006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7" name="Forme libre 43"/>
              <p:cNvSpPr/>
              <p:nvPr/>
            </p:nvSpPr>
            <p:spPr>
              <a:xfrm>
                <a:off x="3042191" y="1483959"/>
                <a:ext cx="246013" cy="21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2" h="19828" extrusionOk="0">
                    <a:moveTo>
                      <a:pt x="515" y="1076"/>
                    </a:moveTo>
                    <a:cubicBezTo>
                      <a:pt x="6836" y="284"/>
                      <a:pt x="14188" y="-886"/>
                      <a:pt x="20148" y="1076"/>
                    </a:cubicBezTo>
                    <a:cubicBezTo>
                      <a:pt x="21515" y="1526"/>
                      <a:pt x="17128" y="4486"/>
                      <a:pt x="17128" y="4486"/>
                    </a:cubicBezTo>
                    <a:lnTo>
                      <a:pt x="16121" y="7895"/>
                    </a:lnTo>
                    <a:lnTo>
                      <a:pt x="15617" y="9600"/>
                    </a:lnTo>
                    <a:cubicBezTo>
                      <a:pt x="15450" y="12820"/>
                      <a:pt x="16629" y="16524"/>
                      <a:pt x="15114" y="19260"/>
                    </a:cubicBezTo>
                    <a:cubicBezTo>
                      <a:pt x="14309" y="20714"/>
                      <a:pt x="12085" y="18952"/>
                      <a:pt x="10583" y="18691"/>
                    </a:cubicBezTo>
                    <a:cubicBezTo>
                      <a:pt x="9900" y="18573"/>
                      <a:pt x="9233" y="18348"/>
                      <a:pt x="8570" y="18123"/>
                    </a:cubicBezTo>
                    <a:cubicBezTo>
                      <a:pt x="7553" y="17779"/>
                      <a:pt x="6604" y="17119"/>
                      <a:pt x="5549" y="16987"/>
                    </a:cubicBezTo>
                    <a:lnTo>
                      <a:pt x="1019" y="16418"/>
                    </a:lnTo>
                    <a:cubicBezTo>
                      <a:pt x="851" y="14714"/>
                      <a:pt x="693" y="13008"/>
                      <a:pt x="515" y="11304"/>
                    </a:cubicBezTo>
                    <a:cubicBezTo>
                      <a:pt x="357" y="9788"/>
                      <a:pt x="83" y="8284"/>
                      <a:pt x="12" y="6759"/>
                    </a:cubicBezTo>
                    <a:cubicBezTo>
                      <a:pt x="-85" y="4678"/>
                      <a:pt x="432" y="2023"/>
                      <a:pt x="515" y="1076"/>
                    </a:cubicBezTo>
                    <a:close/>
                  </a:path>
                </a:pathLst>
              </a:custGeom>
              <a:solidFill>
                <a:srgbClr val="FF3399"/>
              </a:solidFill>
              <a:ln w="12700" cap="flat">
                <a:solidFill>
                  <a:srgbClr val="66006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8" name="Forme libre 44"/>
              <p:cNvSpPr/>
              <p:nvPr/>
            </p:nvSpPr>
            <p:spPr>
              <a:xfrm>
                <a:off x="3381607" y="1306358"/>
                <a:ext cx="501233" cy="367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421" extrusionOk="0">
                    <a:moveTo>
                      <a:pt x="763" y="7593"/>
                    </a:moveTo>
                    <a:cubicBezTo>
                      <a:pt x="704" y="6865"/>
                      <a:pt x="585" y="6142"/>
                      <a:pt x="585" y="5409"/>
                    </a:cubicBezTo>
                    <a:cubicBezTo>
                      <a:pt x="585" y="3628"/>
                      <a:pt x="519" y="1822"/>
                      <a:pt x="763" y="72"/>
                    </a:cubicBezTo>
                    <a:cubicBezTo>
                      <a:pt x="798" y="-179"/>
                      <a:pt x="1109" y="307"/>
                      <a:pt x="1296" y="315"/>
                    </a:cubicBezTo>
                    <a:cubicBezTo>
                      <a:pt x="4968" y="469"/>
                      <a:pt x="8643" y="476"/>
                      <a:pt x="12316" y="557"/>
                    </a:cubicBezTo>
                    <a:lnTo>
                      <a:pt x="13738" y="800"/>
                    </a:lnTo>
                    <a:cubicBezTo>
                      <a:pt x="15706" y="1098"/>
                      <a:pt x="15087" y="459"/>
                      <a:pt x="15870" y="1528"/>
                    </a:cubicBezTo>
                    <a:cubicBezTo>
                      <a:pt x="15930" y="1770"/>
                      <a:pt x="15952" y="2036"/>
                      <a:pt x="16048" y="2256"/>
                    </a:cubicBezTo>
                    <a:cubicBezTo>
                      <a:pt x="16134" y="2452"/>
                      <a:pt x="16329" y="2536"/>
                      <a:pt x="16404" y="2741"/>
                    </a:cubicBezTo>
                    <a:cubicBezTo>
                      <a:pt x="17144" y="4762"/>
                      <a:pt x="16266" y="3748"/>
                      <a:pt x="17292" y="4682"/>
                    </a:cubicBezTo>
                    <a:cubicBezTo>
                      <a:pt x="17351" y="4924"/>
                      <a:pt x="17374" y="5190"/>
                      <a:pt x="17470" y="5409"/>
                    </a:cubicBezTo>
                    <a:cubicBezTo>
                      <a:pt x="17556" y="5605"/>
                      <a:pt x="17750" y="5690"/>
                      <a:pt x="17825" y="5895"/>
                    </a:cubicBezTo>
                    <a:cubicBezTo>
                      <a:pt x="17993" y="6352"/>
                      <a:pt x="18062" y="6865"/>
                      <a:pt x="18181" y="7350"/>
                    </a:cubicBezTo>
                    <a:cubicBezTo>
                      <a:pt x="18240" y="7593"/>
                      <a:pt x="18313" y="7830"/>
                      <a:pt x="18359" y="8078"/>
                    </a:cubicBezTo>
                    <a:cubicBezTo>
                      <a:pt x="18400" y="8307"/>
                      <a:pt x="18598" y="9491"/>
                      <a:pt x="18714" y="9776"/>
                    </a:cubicBezTo>
                    <a:cubicBezTo>
                      <a:pt x="18922" y="10286"/>
                      <a:pt x="19290" y="10679"/>
                      <a:pt x="19425" y="11232"/>
                    </a:cubicBezTo>
                    <a:cubicBezTo>
                      <a:pt x="19484" y="11474"/>
                      <a:pt x="19506" y="11740"/>
                      <a:pt x="19603" y="11960"/>
                    </a:cubicBezTo>
                    <a:cubicBezTo>
                      <a:pt x="19689" y="12156"/>
                      <a:pt x="19853" y="12266"/>
                      <a:pt x="19958" y="12445"/>
                    </a:cubicBezTo>
                    <a:cubicBezTo>
                      <a:pt x="20092" y="12672"/>
                      <a:pt x="20195" y="12930"/>
                      <a:pt x="20314" y="13173"/>
                    </a:cubicBezTo>
                    <a:cubicBezTo>
                      <a:pt x="20432" y="13658"/>
                      <a:pt x="20461" y="14203"/>
                      <a:pt x="20669" y="14628"/>
                    </a:cubicBezTo>
                    <a:cubicBezTo>
                      <a:pt x="20788" y="14871"/>
                      <a:pt x="20938" y="15090"/>
                      <a:pt x="21025" y="15356"/>
                    </a:cubicBezTo>
                    <a:cubicBezTo>
                      <a:pt x="21177" y="15823"/>
                      <a:pt x="21380" y="16812"/>
                      <a:pt x="21380" y="16812"/>
                    </a:cubicBezTo>
                    <a:cubicBezTo>
                      <a:pt x="21321" y="17054"/>
                      <a:pt x="21335" y="17359"/>
                      <a:pt x="21202" y="17539"/>
                    </a:cubicBezTo>
                    <a:cubicBezTo>
                      <a:pt x="21070" y="17720"/>
                      <a:pt x="20853" y="17736"/>
                      <a:pt x="20669" y="17782"/>
                    </a:cubicBezTo>
                    <a:cubicBezTo>
                      <a:pt x="20199" y="17899"/>
                      <a:pt x="19721" y="17944"/>
                      <a:pt x="19247" y="18025"/>
                    </a:cubicBezTo>
                    <a:lnTo>
                      <a:pt x="17114" y="18995"/>
                    </a:lnTo>
                    <a:lnTo>
                      <a:pt x="16581" y="19238"/>
                    </a:lnTo>
                    <a:cubicBezTo>
                      <a:pt x="16404" y="19318"/>
                      <a:pt x="16230" y="19418"/>
                      <a:pt x="16048" y="19480"/>
                    </a:cubicBezTo>
                    <a:cubicBezTo>
                      <a:pt x="15811" y="19561"/>
                      <a:pt x="15571" y="19627"/>
                      <a:pt x="15337" y="19723"/>
                    </a:cubicBezTo>
                    <a:cubicBezTo>
                      <a:pt x="14978" y="19870"/>
                      <a:pt x="14626" y="20046"/>
                      <a:pt x="14271" y="20208"/>
                    </a:cubicBezTo>
                    <a:cubicBezTo>
                      <a:pt x="14093" y="20289"/>
                      <a:pt x="13919" y="20389"/>
                      <a:pt x="13738" y="20451"/>
                    </a:cubicBezTo>
                    <a:cubicBezTo>
                      <a:pt x="13264" y="20612"/>
                      <a:pt x="12779" y="20725"/>
                      <a:pt x="12316" y="20936"/>
                    </a:cubicBezTo>
                    <a:cubicBezTo>
                      <a:pt x="12138" y="21017"/>
                      <a:pt x="11965" y="21123"/>
                      <a:pt x="11783" y="21178"/>
                    </a:cubicBezTo>
                    <a:cubicBezTo>
                      <a:pt x="11431" y="21285"/>
                      <a:pt x="11072" y="21340"/>
                      <a:pt x="10716" y="21421"/>
                    </a:cubicBezTo>
                    <a:cubicBezTo>
                      <a:pt x="10572" y="19450"/>
                      <a:pt x="10849" y="19404"/>
                      <a:pt x="10183" y="18267"/>
                    </a:cubicBezTo>
                    <a:cubicBezTo>
                      <a:pt x="10078" y="18089"/>
                      <a:pt x="9946" y="17944"/>
                      <a:pt x="9827" y="17782"/>
                    </a:cubicBezTo>
                    <a:cubicBezTo>
                      <a:pt x="9768" y="17539"/>
                      <a:pt x="9746" y="17273"/>
                      <a:pt x="9650" y="17054"/>
                    </a:cubicBezTo>
                    <a:cubicBezTo>
                      <a:pt x="9564" y="16858"/>
                      <a:pt x="9369" y="16774"/>
                      <a:pt x="9294" y="16569"/>
                    </a:cubicBezTo>
                    <a:cubicBezTo>
                      <a:pt x="9127" y="16112"/>
                      <a:pt x="9057" y="15599"/>
                      <a:pt x="8939" y="15113"/>
                    </a:cubicBezTo>
                    <a:lnTo>
                      <a:pt x="8761" y="14386"/>
                    </a:lnTo>
                    <a:cubicBezTo>
                      <a:pt x="8621" y="13813"/>
                      <a:pt x="8635" y="13506"/>
                      <a:pt x="8228" y="13173"/>
                    </a:cubicBezTo>
                    <a:cubicBezTo>
                      <a:pt x="8067" y="13041"/>
                      <a:pt x="7872" y="13011"/>
                      <a:pt x="7695" y="12930"/>
                    </a:cubicBezTo>
                    <a:cubicBezTo>
                      <a:pt x="7576" y="12768"/>
                      <a:pt x="7483" y="12562"/>
                      <a:pt x="7339" y="12445"/>
                    </a:cubicBezTo>
                    <a:cubicBezTo>
                      <a:pt x="6194" y="11507"/>
                      <a:pt x="7428" y="13031"/>
                      <a:pt x="6273" y="11717"/>
                    </a:cubicBezTo>
                    <a:cubicBezTo>
                      <a:pt x="5385" y="10707"/>
                      <a:pt x="6144" y="11173"/>
                      <a:pt x="5206" y="10747"/>
                    </a:cubicBezTo>
                    <a:cubicBezTo>
                      <a:pt x="4185" y="9817"/>
                      <a:pt x="4509" y="9968"/>
                      <a:pt x="2541" y="9776"/>
                    </a:cubicBezTo>
                    <a:cubicBezTo>
                      <a:pt x="1711" y="9695"/>
                      <a:pt x="817" y="9981"/>
                      <a:pt x="52" y="9534"/>
                    </a:cubicBezTo>
                    <a:cubicBezTo>
                      <a:pt x="-220" y="9374"/>
                      <a:pt x="645" y="7916"/>
                      <a:pt x="763" y="7593"/>
                    </a:cubicBezTo>
                    <a:close/>
                  </a:path>
                </a:pathLst>
              </a:cu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9" name="Ellipse 45"/>
              <p:cNvSpPr/>
              <p:nvPr/>
            </p:nvSpPr>
            <p:spPr>
              <a:xfrm>
                <a:off x="3246105" y="1458963"/>
                <a:ext cx="368359" cy="307843"/>
              </a:xfrm>
              <a:prstGeom prst="ellipse">
                <a:avLst/>
              </a:pr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0" name="Rectangle 79"/>
              <p:cNvSpPr txBox="1"/>
              <p:nvPr/>
            </p:nvSpPr>
            <p:spPr>
              <a:xfrm>
                <a:off x="6958196" y="2699542"/>
                <a:ext cx="461328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600" b="1"/>
                </a:lvl1pPr>
              </a:lstStyle>
              <a:p>
                <a:r>
                  <a:t>102</a:t>
                </a:r>
              </a:p>
            </p:txBody>
          </p:sp>
          <p:sp>
            <p:nvSpPr>
              <p:cNvPr id="1341" name="Rectangle 47"/>
              <p:cNvSpPr/>
              <p:nvPr/>
            </p:nvSpPr>
            <p:spPr>
              <a:xfrm>
                <a:off x="2930368" y="951155"/>
                <a:ext cx="398617" cy="96036"/>
              </a:xfrm>
              <a:prstGeom prst="rect">
                <a:avLst/>
              </a:pr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2" name="ZoneTexte 48"/>
              <p:cNvSpPr txBox="1"/>
              <p:nvPr/>
            </p:nvSpPr>
            <p:spPr>
              <a:xfrm>
                <a:off x="2460468" y="698194"/>
                <a:ext cx="1131266" cy="294641"/>
              </a:xfrm>
              <a:prstGeom prst="rect">
                <a:avLst/>
              </a:prstGeom>
              <a:solidFill>
                <a:srgbClr val="F2F2F2">
                  <a:alpha val="74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400" b="1"/>
                </a:lvl1pPr>
              </a:lstStyle>
              <a:p>
                <a:r>
                  <a:t>Virtual DATA</a:t>
                </a:r>
              </a:p>
            </p:txBody>
          </p:sp>
          <p:grpSp>
            <p:nvGrpSpPr>
              <p:cNvPr id="1345" name="Rectangle 49"/>
              <p:cNvGrpSpPr/>
              <p:nvPr/>
            </p:nvGrpSpPr>
            <p:grpSpPr>
              <a:xfrm>
                <a:off x="539363" y="3460927"/>
                <a:ext cx="2305766" cy="624841"/>
                <a:chOff x="0" y="0"/>
                <a:chExt cx="2305764" cy="624840"/>
              </a:xfrm>
            </p:grpSpPr>
            <p:sp>
              <p:nvSpPr>
                <p:cNvPr id="1343" name="Rectangle"/>
                <p:cNvSpPr/>
                <p:nvPr/>
              </p:nvSpPr>
              <p:spPr>
                <a:xfrm>
                  <a:off x="0" y="103244"/>
                  <a:ext cx="2305765" cy="418351"/>
                </a:xfrm>
                <a:prstGeom prst="rect">
                  <a:avLst/>
                </a:prstGeom>
                <a:solidFill>
                  <a:srgbClr val="FF3399"/>
                </a:solidFill>
                <a:ln w="57150" cap="flat">
                  <a:solidFill>
                    <a:srgbClr val="FF3399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44" name="On going / soon starting Operations"/>
                <p:cNvSpPr txBox="1"/>
                <p:nvPr/>
              </p:nvSpPr>
              <p:spPr>
                <a:xfrm>
                  <a:off x="45719" y="0"/>
                  <a:ext cx="2214326" cy="624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t>On going / soon starting Operations </a:t>
                  </a:r>
                </a:p>
              </p:txBody>
            </p:sp>
          </p:grpSp>
          <p:sp>
            <p:nvSpPr>
              <p:cNvPr id="1346" name="Rectangle 50"/>
              <p:cNvSpPr/>
              <p:nvPr/>
            </p:nvSpPr>
            <p:spPr>
              <a:xfrm rot="21399717">
                <a:off x="4600103" y="2765296"/>
                <a:ext cx="981160" cy="195391"/>
              </a:xfrm>
              <a:prstGeom prst="rect">
                <a:avLst/>
              </a:pr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 b="1"/>
                </a:pPr>
                <a:endParaRPr/>
              </a:p>
            </p:txBody>
          </p:sp>
          <p:sp>
            <p:nvSpPr>
              <p:cNvPr id="1347" name="Rectangle 51"/>
              <p:cNvSpPr/>
              <p:nvPr/>
            </p:nvSpPr>
            <p:spPr>
              <a:xfrm rot="1069317">
                <a:off x="5689112" y="2383806"/>
                <a:ext cx="693305" cy="773554"/>
              </a:xfrm>
              <a:prstGeom prst="rect">
                <a:avLst/>
              </a:prstGeom>
              <a:solidFill>
                <a:srgbClr val="D9D9D9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8" name="Rectangle 52"/>
              <p:cNvSpPr/>
              <p:nvPr/>
            </p:nvSpPr>
            <p:spPr>
              <a:xfrm rot="20594583">
                <a:off x="5011596" y="1795748"/>
                <a:ext cx="398617" cy="202597"/>
              </a:xfrm>
              <a:prstGeom prst="rect">
                <a:avLst/>
              </a:pr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9" name="ZoneTexte 121"/>
              <p:cNvSpPr txBox="1"/>
              <p:nvPr/>
            </p:nvSpPr>
            <p:spPr>
              <a:xfrm>
                <a:off x="5238189" y="2838563"/>
                <a:ext cx="650910" cy="294641"/>
              </a:xfrm>
              <a:prstGeom prst="rect">
                <a:avLst/>
              </a:prstGeom>
              <a:solidFill>
                <a:srgbClr val="E7E6E6">
                  <a:alpha val="65097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400" b="1"/>
                </a:lvl1pPr>
              </a:lstStyle>
              <a:p>
                <a:r>
                  <a:t>Health</a:t>
                </a:r>
              </a:p>
            </p:txBody>
          </p:sp>
          <p:sp>
            <p:nvSpPr>
              <p:cNvPr id="1350" name="Rectangle 54"/>
              <p:cNvSpPr/>
              <p:nvPr/>
            </p:nvSpPr>
            <p:spPr>
              <a:xfrm rot="20640000">
                <a:off x="5248398" y="2091751"/>
                <a:ext cx="426245" cy="114455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1" name="Rectangle 55"/>
              <p:cNvSpPr/>
              <p:nvPr/>
            </p:nvSpPr>
            <p:spPr>
              <a:xfrm rot="276741">
                <a:off x="3807851" y="847225"/>
                <a:ext cx="118402" cy="190758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354" name="Rectangle 56"/>
              <p:cNvGrpSpPr/>
              <p:nvPr/>
            </p:nvGrpSpPr>
            <p:grpSpPr>
              <a:xfrm>
                <a:off x="3804357" y="834382"/>
                <a:ext cx="475332" cy="536127"/>
                <a:chOff x="0" y="0"/>
                <a:chExt cx="475331" cy="536126"/>
              </a:xfrm>
            </p:grpSpPr>
            <p:sp>
              <p:nvSpPr>
                <p:cNvPr id="1352" name="Rectangle"/>
                <p:cNvSpPr/>
                <p:nvPr/>
              </p:nvSpPr>
              <p:spPr>
                <a:xfrm rot="374226">
                  <a:off x="2179" y="235174"/>
                  <a:ext cx="470974" cy="65779"/>
                </a:xfrm>
                <a:prstGeom prst="rect">
                  <a:avLst/>
                </a:prstGeom>
                <a:solidFill>
                  <a:srgbClr val="FF66FF"/>
                </a:solidFill>
                <a:ln w="12700" cap="flat">
                  <a:solidFill>
                    <a:srgbClr val="FF66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4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53" name="209"/>
                <p:cNvSpPr txBox="1"/>
                <p:nvPr/>
              </p:nvSpPr>
              <p:spPr>
                <a:xfrm rot="374226">
                  <a:off x="47899" y="19143"/>
                  <a:ext cx="379534" cy="497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1400" b="1"/>
                  </a:pPr>
                  <a:r>
                    <a:t>209</a:t>
                  </a:r>
                  <a:r>
                    <a:rPr>
                      <a:solidFill>
                        <a:srgbClr val="FFFFFF"/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1355" name="Rectangle 57"/>
              <p:cNvSpPr/>
              <p:nvPr/>
            </p:nvSpPr>
            <p:spPr>
              <a:xfrm>
                <a:off x="4219624" y="890638"/>
                <a:ext cx="76303" cy="203913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6" name="Rectangle 58"/>
              <p:cNvSpPr/>
              <p:nvPr/>
            </p:nvSpPr>
            <p:spPr>
              <a:xfrm rot="252680">
                <a:off x="3982822" y="878798"/>
                <a:ext cx="177602" cy="111824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7" name="Rectangle 59"/>
              <p:cNvSpPr/>
              <p:nvPr/>
            </p:nvSpPr>
            <p:spPr>
              <a:xfrm>
                <a:off x="4295927" y="798549"/>
                <a:ext cx="81566" cy="92090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8" name="Rectangle 60"/>
              <p:cNvSpPr/>
              <p:nvPr/>
            </p:nvSpPr>
            <p:spPr>
              <a:xfrm rot="247069">
                <a:off x="332122" y="1477382"/>
                <a:ext cx="1077451" cy="74988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9" name="Rectangle 61"/>
              <p:cNvSpPr/>
              <p:nvPr/>
            </p:nvSpPr>
            <p:spPr>
              <a:xfrm>
                <a:off x="1908172" y="819598"/>
                <a:ext cx="230225" cy="89459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0" name="ZoneTexte 144"/>
              <p:cNvSpPr txBox="1"/>
              <p:nvPr/>
            </p:nvSpPr>
            <p:spPr>
              <a:xfrm>
                <a:off x="4237385" y="3124360"/>
                <a:ext cx="1006771" cy="294641"/>
              </a:xfrm>
              <a:prstGeom prst="rect">
                <a:avLst/>
              </a:prstGeom>
              <a:solidFill>
                <a:srgbClr val="FFFFFF">
                  <a:alpha val="56862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400" b="1"/>
                </a:lvl1pPr>
              </a:lstStyle>
              <a:p>
                <a:r>
                  <a:t>Supra Tech</a:t>
                </a:r>
              </a:p>
            </p:txBody>
          </p:sp>
          <p:sp>
            <p:nvSpPr>
              <p:cNvPr id="1361" name="ZoneTexte 121"/>
              <p:cNvSpPr txBox="1"/>
              <p:nvPr/>
            </p:nvSpPr>
            <p:spPr>
              <a:xfrm>
                <a:off x="5547414" y="516510"/>
                <a:ext cx="525027" cy="294641"/>
              </a:xfrm>
              <a:prstGeom prst="rect">
                <a:avLst/>
              </a:prstGeom>
              <a:solidFill>
                <a:srgbClr val="E7E6E6">
                  <a:alpha val="65097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400" b="1"/>
                </a:lvl1pPr>
              </a:lstStyle>
              <a:p>
                <a:r>
                  <a:t>ALTO</a:t>
                </a:r>
              </a:p>
            </p:txBody>
          </p:sp>
          <p:sp>
            <p:nvSpPr>
              <p:cNvPr id="1362" name="Rectangle 64"/>
              <p:cNvSpPr/>
              <p:nvPr/>
            </p:nvSpPr>
            <p:spPr>
              <a:xfrm>
                <a:off x="1621093" y="1447051"/>
                <a:ext cx="328389" cy="60477"/>
              </a:xfrm>
              <a:prstGeom prst="rect">
                <a:avLst/>
              </a:pr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3" name="Rectangle 65"/>
              <p:cNvSpPr/>
              <p:nvPr/>
            </p:nvSpPr>
            <p:spPr>
              <a:xfrm rot="205166">
                <a:off x="417263" y="1242824"/>
                <a:ext cx="679666" cy="154592"/>
              </a:xfrm>
              <a:prstGeom prst="rect">
                <a:avLst/>
              </a:pr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4" name="Rectangle 66"/>
              <p:cNvSpPr/>
              <p:nvPr/>
            </p:nvSpPr>
            <p:spPr>
              <a:xfrm>
                <a:off x="2906068" y="1558726"/>
                <a:ext cx="346408" cy="129904"/>
              </a:xfrm>
              <a:prstGeom prst="rect">
                <a:avLst/>
              </a:pr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5" name="ZoneTexte 92"/>
              <p:cNvSpPr txBox="1"/>
              <p:nvPr/>
            </p:nvSpPr>
            <p:spPr>
              <a:xfrm>
                <a:off x="4807415" y="1513415"/>
                <a:ext cx="619049" cy="294641"/>
              </a:xfrm>
              <a:prstGeom prst="rect">
                <a:avLst/>
              </a:prstGeom>
              <a:solidFill>
                <a:srgbClr val="E7E6E6">
                  <a:alpha val="65097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400" b="1"/>
                </a:lvl1pPr>
              </a:lstStyle>
              <a:p>
                <a:r>
                  <a:t>SCALP</a:t>
                </a:r>
              </a:p>
            </p:txBody>
          </p:sp>
          <p:sp>
            <p:nvSpPr>
              <p:cNvPr id="1366" name="ZoneTexte 69"/>
              <p:cNvSpPr txBox="1"/>
              <p:nvPr/>
            </p:nvSpPr>
            <p:spPr>
              <a:xfrm>
                <a:off x="379496" y="861399"/>
                <a:ext cx="849919" cy="447041"/>
              </a:xfrm>
              <a:prstGeom prst="rect">
                <a:avLst/>
              </a:prstGeom>
              <a:solidFill>
                <a:srgbClr val="D9D9D9">
                  <a:alpha val="62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 sz="1200" b="1"/>
                </a:pPr>
                <a:r>
                  <a:t>Mecanical</a:t>
                </a:r>
              </a:p>
              <a:p>
                <a:pPr algn="ctr">
                  <a:defRPr sz="1200" b="1"/>
                </a:pPr>
                <a:r>
                  <a:t>Workshop</a:t>
                </a:r>
              </a:p>
            </p:txBody>
          </p:sp>
          <p:sp>
            <p:nvSpPr>
              <p:cNvPr id="1367" name="ZoneTexte 121"/>
              <p:cNvSpPr txBox="1"/>
              <p:nvPr/>
            </p:nvSpPr>
            <p:spPr>
              <a:xfrm>
                <a:off x="1285665" y="1528225"/>
                <a:ext cx="1154706" cy="294641"/>
              </a:xfrm>
              <a:prstGeom prst="rect">
                <a:avLst/>
              </a:prstGeom>
              <a:solidFill>
                <a:srgbClr val="E7E6E6">
                  <a:alpha val="65097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400" b="1"/>
                </a:lvl1pPr>
              </a:lstStyle>
              <a:p>
                <a:r>
                  <a:t>PHIL/LaseriX</a:t>
                </a:r>
              </a:p>
            </p:txBody>
          </p:sp>
          <p:sp>
            <p:nvSpPr>
              <p:cNvPr id="1368" name="ZoneTexte 71"/>
              <p:cNvSpPr txBox="1"/>
              <p:nvPr/>
            </p:nvSpPr>
            <p:spPr>
              <a:xfrm>
                <a:off x="2990522" y="1256810"/>
                <a:ext cx="399342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 sz="600" b="1">
                    <a:solidFill>
                      <a:srgbClr val="FFFFFF"/>
                    </a:solidFill>
                  </a:defRPr>
                </a:pPr>
                <a:r>
                  <a:t>Science</a:t>
                </a:r>
              </a:p>
              <a:p>
                <a:pPr algn="ctr">
                  <a:defRPr sz="600" b="1">
                    <a:solidFill>
                      <a:srgbClr val="FFFFFF"/>
                    </a:solidFill>
                  </a:defRPr>
                </a:pPr>
                <a:r>
                  <a:t>ACO</a:t>
                </a:r>
              </a:p>
            </p:txBody>
          </p:sp>
          <p:sp>
            <p:nvSpPr>
              <p:cNvPr id="1369" name="ZoneTexte 72"/>
              <p:cNvSpPr txBox="1"/>
              <p:nvPr/>
            </p:nvSpPr>
            <p:spPr>
              <a:xfrm>
                <a:off x="3611660" y="1563814"/>
                <a:ext cx="588725" cy="304166"/>
              </a:xfrm>
              <a:prstGeom prst="rect">
                <a:avLst/>
              </a:prstGeom>
              <a:solidFill>
                <a:srgbClr val="E7E6E6">
                  <a:alpha val="58000"/>
                </a:srgbClr>
              </a:solidFill>
              <a:ln w="9525" cap="flat">
                <a:solidFill>
                  <a:srgbClr val="E7E6E6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400" b="1"/>
                </a:lvl1pPr>
              </a:lstStyle>
              <a:p>
                <a:r>
                  <a:t>IGLEX</a:t>
                </a:r>
              </a:p>
            </p:txBody>
          </p:sp>
          <p:grpSp>
            <p:nvGrpSpPr>
              <p:cNvPr id="1372" name="Rectangle 73"/>
              <p:cNvGrpSpPr/>
              <p:nvPr/>
            </p:nvGrpSpPr>
            <p:grpSpPr>
              <a:xfrm>
                <a:off x="4517428" y="3322037"/>
                <a:ext cx="519199" cy="520143"/>
                <a:chOff x="0" y="0"/>
                <a:chExt cx="519198" cy="520142"/>
              </a:xfrm>
            </p:grpSpPr>
            <p:sp>
              <p:nvSpPr>
                <p:cNvPr id="1370" name="Square"/>
                <p:cNvSpPr/>
                <p:nvPr/>
              </p:nvSpPr>
              <p:spPr>
                <a:xfrm rot="19736505">
                  <a:off x="70984" y="70070"/>
                  <a:ext cx="377231" cy="380003"/>
                </a:xfrm>
                <a:prstGeom prst="rect">
                  <a:avLst/>
                </a:prstGeom>
                <a:solidFill>
                  <a:srgbClr val="FF66FF"/>
                </a:solidFill>
                <a:ln w="12700" cap="flat">
                  <a:solidFill>
                    <a:srgbClr val="FF3399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000" b="1"/>
                  </a:pPr>
                  <a:endParaRPr/>
                </a:p>
              </p:txBody>
            </p:sp>
            <p:sp>
              <p:nvSpPr>
                <p:cNvPr id="1371" name="106"/>
                <p:cNvSpPr txBox="1"/>
                <p:nvPr/>
              </p:nvSpPr>
              <p:spPr>
                <a:xfrm rot="19736505">
                  <a:off x="116704" y="74651"/>
                  <a:ext cx="285791" cy="370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000" b="1"/>
                  </a:lvl1pPr>
                </a:lstStyle>
                <a:p>
                  <a:r>
                    <a:t>106</a:t>
                  </a:r>
                </a:p>
              </p:txBody>
            </p:sp>
          </p:grpSp>
          <p:sp>
            <p:nvSpPr>
              <p:cNvPr id="1373" name="ZoneTexte 74"/>
              <p:cNvSpPr txBox="1"/>
              <p:nvPr/>
            </p:nvSpPr>
            <p:spPr>
              <a:xfrm>
                <a:off x="6025325" y="1070054"/>
                <a:ext cx="849919" cy="447041"/>
              </a:xfrm>
              <a:prstGeom prst="rect">
                <a:avLst/>
              </a:prstGeom>
              <a:solidFill>
                <a:srgbClr val="D9D9D9">
                  <a:alpha val="62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 sz="1200" b="1"/>
                </a:pPr>
                <a:r>
                  <a:t>Mecanical</a:t>
                </a:r>
              </a:p>
              <a:p>
                <a:pPr algn="ctr">
                  <a:defRPr sz="1200" b="1"/>
                </a:pPr>
                <a:r>
                  <a:t>Workshop</a:t>
                </a:r>
              </a:p>
            </p:txBody>
          </p:sp>
          <p:sp>
            <p:nvSpPr>
              <p:cNvPr id="1374" name="Rectangle 75"/>
              <p:cNvSpPr/>
              <p:nvPr/>
            </p:nvSpPr>
            <p:spPr>
              <a:xfrm>
                <a:off x="2742242" y="1068762"/>
                <a:ext cx="81566" cy="92090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75" name="ZoneTexte 76"/>
              <p:cNvSpPr txBox="1"/>
              <p:nvPr/>
            </p:nvSpPr>
            <p:spPr>
              <a:xfrm>
                <a:off x="3134578" y="1118837"/>
                <a:ext cx="1109636" cy="380366"/>
              </a:xfrm>
              <a:prstGeom prst="rect">
                <a:avLst/>
              </a:prstGeom>
              <a:solidFill>
                <a:srgbClr val="E7E6E6">
                  <a:alpha val="58000"/>
                </a:srgbClr>
              </a:solidFill>
              <a:ln w="9525" cap="flat">
                <a:solidFill>
                  <a:srgbClr val="E7E6E6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 sz="1000" b="1"/>
                </a:pPr>
                <a:r>
                  <a:t>Vacuum/Surface</a:t>
                </a:r>
              </a:p>
              <a:p>
                <a:pPr algn="ctr">
                  <a:defRPr sz="1000" b="1"/>
                </a:pPr>
                <a:r>
                  <a:t>Worskshop</a:t>
                </a:r>
              </a:p>
            </p:txBody>
          </p:sp>
          <p:sp>
            <p:nvSpPr>
              <p:cNvPr id="1376" name="Connecteur droit 77"/>
              <p:cNvSpPr/>
              <p:nvPr/>
            </p:nvSpPr>
            <p:spPr>
              <a:xfrm>
                <a:off x="5981169" y="3770414"/>
                <a:ext cx="1465543" cy="1"/>
              </a:xfrm>
              <a:prstGeom prst="line">
                <a:avLst/>
              </a:prstGeom>
              <a:noFill/>
              <a:ln w="76200" cap="flat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7" name="ZoneTexte 78"/>
              <p:cNvSpPr txBox="1"/>
              <p:nvPr/>
            </p:nvSpPr>
            <p:spPr>
              <a:xfrm>
                <a:off x="6395573" y="3644120"/>
                <a:ext cx="706696" cy="342266"/>
              </a:xfrm>
              <a:prstGeom prst="rect">
                <a:avLst/>
              </a:prstGeom>
              <a:solidFill>
                <a:srgbClr val="0D0D0D">
                  <a:alpha val="70000"/>
                </a:srgbClr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6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150 m</a:t>
                </a:r>
              </a:p>
            </p:txBody>
          </p:sp>
          <p:sp>
            <p:nvSpPr>
              <p:cNvPr id="1378" name="Connecteur droit 79"/>
              <p:cNvSpPr/>
              <p:nvPr/>
            </p:nvSpPr>
            <p:spPr>
              <a:xfrm>
                <a:off x="5981169" y="3648066"/>
                <a:ext cx="1" cy="231540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Connecteur droit 80"/>
              <p:cNvSpPr/>
              <p:nvPr/>
            </p:nvSpPr>
            <p:spPr>
              <a:xfrm>
                <a:off x="7421715" y="3653329"/>
                <a:ext cx="1" cy="23022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0" name="Connecteur droit 81"/>
              <p:cNvSpPr/>
              <p:nvPr/>
            </p:nvSpPr>
            <p:spPr>
              <a:xfrm flipH="1">
                <a:off x="197960" y="2537358"/>
                <a:ext cx="1" cy="1465543"/>
              </a:xfrm>
              <a:prstGeom prst="line">
                <a:avLst/>
              </a:prstGeom>
              <a:noFill/>
              <a:ln w="76200" cap="flat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1" name="ZoneTexte 82"/>
              <p:cNvSpPr txBox="1"/>
              <p:nvPr/>
            </p:nvSpPr>
            <p:spPr>
              <a:xfrm rot="5400000">
                <a:off x="-182216" y="3110297"/>
                <a:ext cx="706697" cy="342266"/>
              </a:xfrm>
              <a:prstGeom prst="rect">
                <a:avLst/>
              </a:prstGeom>
              <a:solidFill>
                <a:srgbClr val="0D0D0D">
                  <a:alpha val="70000"/>
                </a:srgbClr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6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150 m</a:t>
                </a:r>
              </a:p>
            </p:txBody>
          </p:sp>
          <p:sp>
            <p:nvSpPr>
              <p:cNvPr id="1382" name="Connecteur droit 83"/>
              <p:cNvSpPr/>
              <p:nvPr/>
            </p:nvSpPr>
            <p:spPr>
              <a:xfrm flipH="1">
                <a:off x="87231" y="3932204"/>
                <a:ext cx="231540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3" name="Connecteur droit 84"/>
              <p:cNvSpPr/>
              <p:nvPr/>
            </p:nvSpPr>
            <p:spPr>
              <a:xfrm flipH="1">
                <a:off x="88547" y="2491972"/>
                <a:ext cx="230224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Rectangle 85"/>
              <p:cNvSpPr/>
              <p:nvPr/>
            </p:nvSpPr>
            <p:spPr>
              <a:xfrm rot="3130648">
                <a:off x="4704107" y="3690674"/>
                <a:ext cx="179575" cy="173638"/>
              </a:xfrm>
              <a:prstGeom prst="rect">
                <a:avLst/>
              </a:prstGeom>
              <a:solidFill>
                <a:srgbClr val="FF3399"/>
              </a:solidFill>
              <a:ln w="12700" cap="flat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86" name="Rectangle 87"/>
            <p:cNvSpPr/>
            <p:nvPr/>
          </p:nvSpPr>
          <p:spPr>
            <a:xfrm>
              <a:off x="2265113" y="921586"/>
              <a:ext cx="536751" cy="146380"/>
            </a:xfrm>
            <a:prstGeom prst="rect">
              <a:avLst/>
            </a:prstGeom>
            <a:solidFill>
              <a:srgbClr val="6CFAEC"/>
            </a:solidFill>
            <a:ln w="127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7" name="Ellipse 88"/>
            <p:cNvSpPr/>
            <p:nvPr/>
          </p:nvSpPr>
          <p:spPr>
            <a:xfrm>
              <a:off x="5443606" y="377541"/>
              <a:ext cx="717871" cy="445171"/>
            </a:xfrm>
            <a:prstGeom prst="ellipse">
              <a:avLst/>
            </a:pr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8" name="Ellipse 89"/>
            <p:cNvSpPr/>
            <p:nvPr/>
          </p:nvSpPr>
          <p:spPr>
            <a:xfrm>
              <a:off x="1161262" y="1354465"/>
              <a:ext cx="1840855" cy="445171"/>
            </a:xfrm>
            <a:prstGeom prst="ellipse">
              <a:avLst/>
            </a:pr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9" name="Ellipse 90"/>
            <p:cNvSpPr/>
            <p:nvPr/>
          </p:nvSpPr>
          <p:spPr>
            <a:xfrm>
              <a:off x="3608262" y="601917"/>
              <a:ext cx="892471" cy="610267"/>
            </a:xfrm>
            <a:prstGeom prst="ellipse">
              <a:avLst/>
            </a:pr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0" name="Forme libre 91"/>
            <p:cNvSpPr/>
            <p:nvPr/>
          </p:nvSpPr>
          <p:spPr>
            <a:xfrm>
              <a:off x="1529043" y="683483"/>
              <a:ext cx="5507530" cy="2003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extrusionOk="0">
                  <a:moveTo>
                    <a:pt x="0" y="5199"/>
                  </a:moveTo>
                  <a:cubicBezTo>
                    <a:pt x="1061" y="4914"/>
                    <a:pt x="2123" y="4628"/>
                    <a:pt x="2906" y="4709"/>
                  </a:cubicBezTo>
                  <a:cubicBezTo>
                    <a:pt x="3690" y="4791"/>
                    <a:pt x="4270" y="5804"/>
                    <a:pt x="4700" y="5690"/>
                  </a:cubicBezTo>
                  <a:cubicBezTo>
                    <a:pt x="5131" y="5575"/>
                    <a:pt x="5173" y="4284"/>
                    <a:pt x="5490" y="4023"/>
                  </a:cubicBezTo>
                  <a:cubicBezTo>
                    <a:pt x="5807" y="3762"/>
                    <a:pt x="6351" y="4791"/>
                    <a:pt x="6602" y="4121"/>
                  </a:cubicBezTo>
                  <a:cubicBezTo>
                    <a:pt x="6853" y="3451"/>
                    <a:pt x="6650" y="-127"/>
                    <a:pt x="6997" y="4"/>
                  </a:cubicBezTo>
                  <a:cubicBezTo>
                    <a:pt x="7344" y="134"/>
                    <a:pt x="7744" y="3811"/>
                    <a:pt x="8683" y="4905"/>
                  </a:cubicBezTo>
                  <a:cubicBezTo>
                    <a:pt x="9622" y="6000"/>
                    <a:pt x="11601" y="6686"/>
                    <a:pt x="12630" y="6572"/>
                  </a:cubicBezTo>
                  <a:cubicBezTo>
                    <a:pt x="13658" y="6458"/>
                    <a:pt x="14382" y="3075"/>
                    <a:pt x="14854" y="4219"/>
                  </a:cubicBezTo>
                  <a:cubicBezTo>
                    <a:pt x="15327" y="5363"/>
                    <a:pt x="15070" y="11327"/>
                    <a:pt x="15464" y="13434"/>
                  </a:cubicBezTo>
                  <a:cubicBezTo>
                    <a:pt x="15859" y="15542"/>
                    <a:pt x="16738" y="16392"/>
                    <a:pt x="17223" y="16865"/>
                  </a:cubicBezTo>
                  <a:cubicBezTo>
                    <a:pt x="17707" y="17339"/>
                    <a:pt x="17641" y="15509"/>
                    <a:pt x="18371" y="16277"/>
                  </a:cubicBezTo>
                  <a:cubicBezTo>
                    <a:pt x="19100" y="17045"/>
                    <a:pt x="21600" y="21473"/>
                    <a:pt x="21600" y="21473"/>
                  </a:cubicBezTo>
                </a:path>
              </a:pathLst>
            </a:cu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1" name="Forme libre 92"/>
            <p:cNvSpPr/>
            <p:nvPr/>
          </p:nvSpPr>
          <p:spPr>
            <a:xfrm>
              <a:off x="2800715" y="1177840"/>
              <a:ext cx="1719960" cy="2305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72" y="3743"/>
                    <a:pt x="2700" y="9357"/>
                    <a:pt x="3217" y="11229"/>
                  </a:cubicBezTo>
                  <a:cubicBezTo>
                    <a:pt x="3734" y="13100"/>
                    <a:pt x="2528" y="10443"/>
                    <a:pt x="3102" y="11229"/>
                  </a:cubicBezTo>
                  <a:cubicBezTo>
                    <a:pt x="3677" y="12014"/>
                    <a:pt x="3581" y="14214"/>
                    <a:pt x="6664" y="15943"/>
                  </a:cubicBezTo>
                  <a:cubicBezTo>
                    <a:pt x="9747" y="17671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2" name="Forme libre 93"/>
            <p:cNvSpPr/>
            <p:nvPr/>
          </p:nvSpPr>
          <p:spPr>
            <a:xfrm flipH="1">
              <a:off x="1117350" y="1159542"/>
              <a:ext cx="393396" cy="36596"/>
            </a:xfrm>
            <a:prstGeom prst="line">
              <a:avLst/>
            </a:pr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3" name="Forme libre 94"/>
            <p:cNvSpPr/>
            <p:nvPr/>
          </p:nvSpPr>
          <p:spPr>
            <a:xfrm>
              <a:off x="5170300" y="2167134"/>
              <a:ext cx="951468" cy="52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54" extrusionOk="0">
                  <a:moveTo>
                    <a:pt x="0" y="19654"/>
                  </a:moveTo>
                  <a:cubicBezTo>
                    <a:pt x="4690" y="11405"/>
                    <a:pt x="9381" y="3156"/>
                    <a:pt x="12462" y="605"/>
                  </a:cubicBezTo>
                  <a:cubicBezTo>
                    <a:pt x="15542" y="-1946"/>
                    <a:pt x="16962" y="4404"/>
                    <a:pt x="18485" y="4347"/>
                  </a:cubicBezTo>
                  <a:cubicBezTo>
                    <a:pt x="20008" y="4290"/>
                    <a:pt x="21600" y="265"/>
                    <a:pt x="21600" y="265"/>
                  </a:cubicBezTo>
                </a:path>
              </a:pathLst>
            </a:cu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4" name="Forme libre 95"/>
            <p:cNvSpPr/>
            <p:nvPr/>
          </p:nvSpPr>
          <p:spPr>
            <a:xfrm>
              <a:off x="4703648" y="1912791"/>
              <a:ext cx="387151" cy="21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7" h="21600" extrusionOk="0">
                  <a:moveTo>
                    <a:pt x="0" y="21600"/>
                  </a:moveTo>
                  <a:cubicBezTo>
                    <a:pt x="8245" y="20113"/>
                    <a:pt x="16490" y="18626"/>
                    <a:pt x="19045" y="15026"/>
                  </a:cubicBezTo>
                  <a:cubicBezTo>
                    <a:pt x="21600" y="11426"/>
                    <a:pt x="15329" y="0"/>
                    <a:pt x="15329" y="0"/>
                  </a:cubicBezTo>
                </a:path>
              </a:pathLst>
            </a:cu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5" name="Ellipse 96"/>
            <p:cNvSpPr/>
            <p:nvPr/>
          </p:nvSpPr>
          <p:spPr>
            <a:xfrm>
              <a:off x="6410860" y="2568598"/>
              <a:ext cx="1141101" cy="445171"/>
            </a:xfrm>
            <a:prstGeom prst="ellipse">
              <a:avLst/>
            </a:pr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6" name="ZoneTexte 98"/>
            <p:cNvSpPr txBox="1"/>
            <p:nvPr/>
          </p:nvSpPr>
          <p:spPr>
            <a:xfrm>
              <a:off x="1877898" y="1081581"/>
              <a:ext cx="1084448" cy="218441"/>
            </a:xfrm>
            <a:prstGeom prst="rect">
              <a:avLst/>
            </a:prstGeom>
            <a:solidFill>
              <a:srgbClr val="F2F2F2">
                <a:alpha val="74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800" b="1"/>
              </a:lvl1pPr>
            </a:lstStyle>
            <a:p>
              <a:r>
                <a:t>Tecaching Building</a:t>
              </a:r>
            </a:p>
          </p:txBody>
        </p:sp>
        <p:grpSp>
          <p:nvGrpSpPr>
            <p:cNvPr id="1399" name="Rectangle 99"/>
            <p:cNvGrpSpPr/>
            <p:nvPr/>
          </p:nvGrpSpPr>
          <p:grpSpPr>
            <a:xfrm>
              <a:off x="1226216" y="2024842"/>
              <a:ext cx="656495" cy="325352"/>
              <a:chOff x="0" y="0"/>
              <a:chExt cx="656494" cy="325350"/>
            </a:xfrm>
          </p:grpSpPr>
          <p:sp>
            <p:nvSpPr>
              <p:cNvPr id="1397" name="Rectangle"/>
              <p:cNvSpPr/>
              <p:nvPr/>
            </p:nvSpPr>
            <p:spPr>
              <a:xfrm rot="193229">
                <a:off x="5056" y="63576"/>
                <a:ext cx="646382" cy="198199"/>
              </a:xfrm>
              <a:prstGeom prst="rect">
                <a:avLst/>
              </a:prstGeom>
              <a:solidFill>
                <a:srgbClr val="FF66FF"/>
              </a:solidFill>
              <a:ln w="12700" cap="flat">
                <a:solidFill>
                  <a:srgbClr val="FF66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8" name="210"/>
              <p:cNvSpPr txBox="1"/>
              <p:nvPr/>
            </p:nvSpPr>
            <p:spPr>
              <a:xfrm rot="193229">
                <a:off x="50776" y="15355"/>
                <a:ext cx="554942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210</a:t>
                </a:r>
              </a:p>
            </p:txBody>
          </p:sp>
        </p:grpSp>
        <p:sp>
          <p:nvSpPr>
            <p:cNvPr id="1400" name="Ellipse 102"/>
            <p:cNvSpPr/>
            <p:nvPr/>
          </p:nvSpPr>
          <p:spPr>
            <a:xfrm>
              <a:off x="2714497" y="1446722"/>
              <a:ext cx="951595" cy="445171"/>
            </a:xfrm>
            <a:prstGeom prst="ellipse">
              <a:avLst/>
            </a:prstGeom>
            <a:noFill/>
            <a:ln w="38100" cap="flat">
              <a:solidFill>
                <a:srgbClr val="6CFAE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02" name="Rectangle 100"/>
          <p:cNvSpPr/>
          <p:nvPr/>
        </p:nvSpPr>
        <p:spPr>
          <a:xfrm>
            <a:off x="53879" y="778166"/>
            <a:ext cx="4256440" cy="3624723"/>
          </a:xfrm>
          <a:prstGeom prst="rect">
            <a:avLst/>
          </a:prstGeom>
          <a:ln w="76200">
            <a:solidFill>
              <a:srgbClr val="FFCC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3" name="ZoneTexte 101"/>
          <p:cNvSpPr txBox="1"/>
          <p:nvPr/>
        </p:nvSpPr>
        <p:spPr>
          <a:xfrm>
            <a:off x="135659" y="44907"/>
            <a:ext cx="11875367" cy="802641"/>
          </a:xfrm>
          <a:prstGeom prst="rect">
            <a:avLst/>
          </a:prstGeom>
          <a:solidFill>
            <a:srgbClr val="FFCC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/>
            </a:lvl1pPr>
          </a:lstStyle>
          <a:p>
            <a:r>
              <a:t>ABSOLUMENT crucial : un nouveau laboratoire restructuré dans un nouveau Campus</a:t>
            </a:r>
          </a:p>
        </p:txBody>
      </p:sp>
      <p:sp>
        <p:nvSpPr>
          <p:cNvPr id="1404" name="Rectangle 1"/>
          <p:cNvSpPr txBox="1"/>
          <p:nvPr/>
        </p:nvSpPr>
        <p:spPr>
          <a:xfrm>
            <a:off x="536797" y="4706697"/>
            <a:ext cx="10962359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Depuis 2018 cela marche à pleine vitesse. La Vallée P2IO est en chantier !</a:t>
            </a:r>
          </a:p>
          <a:p>
            <a:pPr marL="742950" lvl="1" indent="-285750">
              <a:buSzPct val="100000"/>
              <a:buFont typeface="Arial"/>
              <a:buChar char="•"/>
              <a:defRPr sz="2400"/>
            </a:pPr>
            <a:r>
              <a:t>6,077M€ déjà dépensés  / engagés , soit 29,4% de la somme totale</a:t>
            </a:r>
          </a:p>
          <a:p>
            <a:pPr marL="742950" lvl="1" indent="-285750">
              <a:buSzPct val="100000"/>
              <a:buFont typeface="Arial"/>
              <a:buChar char="•"/>
              <a:defRPr sz="2400"/>
            </a:pPr>
            <a:r>
              <a:t>8 MOe travaillent (bientôt 9) </a:t>
            </a:r>
          </a:p>
          <a:p>
            <a:pPr algn="ctr">
              <a:defRPr sz="2400"/>
            </a:pPr>
            <a:r>
              <a:t>Dernières dépenses prévues  /permises pour l’été 2021</a:t>
            </a:r>
          </a:p>
        </p:txBody>
      </p:sp>
      <p:sp>
        <p:nvSpPr>
          <p:cNvPr id="1405" name="Espace réservé de la date 2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  <p:sp>
        <p:nvSpPr>
          <p:cNvPr id="1406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Espace réservé du pied de page 4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1409" name="ZoneTexte 8"/>
          <p:cNvSpPr txBox="1"/>
          <p:nvPr/>
        </p:nvSpPr>
        <p:spPr>
          <a:xfrm>
            <a:off x="1477020" y="730137"/>
            <a:ext cx="4060694" cy="2377441"/>
          </a:xfrm>
          <a:prstGeom prst="rect">
            <a:avLst/>
          </a:prstGeom>
          <a:solidFill>
            <a:srgbClr val="FFCC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CPER 2021-2026 :  </a:t>
            </a:r>
          </a:p>
          <a:p>
            <a:pPr algn="ctr">
              <a:defRPr sz="2800" b="1"/>
            </a:pPr>
            <a:endParaRPr/>
          </a:p>
          <a:p>
            <a:pPr algn="ctr">
              <a:defRPr sz="2800" b="1" u="sng"/>
            </a:pPr>
            <a:r>
              <a:t>P2IO-Vallée 2.0. !</a:t>
            </a:r>
          </a:p>
          <a:p>
            <a:pPr algn="ctr">
              <a:defRPr sz="2400"/>
            </a:pPr>
            <a:r>
              <a:t>(Implémentation de FLUO)</a:t>
            </a:r>
          </a:p>
          <a:p>
            <a:pPr algn="ctr">
              <a:defRPr sz="2400"/>
            </a:pPr>
            <a:endParaRPr/>
          </a:p>
          <a:p>
            <a:pPr algn="ctr">
              <a:defRPr sz="2400"/>
            </a:pPr>
            <a:r>
              <a:t>support cible  </a:t>
            </a:r>
            <a:r>
              <a:rPr sz="2800" b="1" u="sng"/>
              <a:t>31,5M€</a:t>
            </a:r>
            <a:r>
              <a:rPr sz="2800" b="1"/>
              <a:t> </a:t>
            </a:r>
          </a:p>
        </p:txBody>
      </p:sp>
      <p:sp>
        <p:nvSpPr>
          <p:cNvPr id="1410" name="Rectangle 1"/>
          <p:cNvSpPr/>
          <p:nvPr/>
        </p:nvSpPr>
        <p:spPr>
          <a:xfrm>
            <a:off x="135658" y="3713991"/>
            <a:ext cx="11875367" cy="2098041"/>
          </a:xfrm>
          <a:prstGeom prst="rect">
            <a:avLst/>
          </a:prstGeom>
          <a:solidFill>
            <a:srgbClr val="FF99FF">
              <a:alpha val="28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 b="1" u="sng"/>
            </a:pPr>
            <a:r>
              <a:t>3 piliers pour le nouveau CPER :</a:t>
            </a:r>
          </a:p>
          <a:p>
            <a:pPr marL="342900" indent="-342900" algn="just">
              <a:buSzPct val="100000"/>
              <a:buFont typeface="Arial"/>
              <a:buChar char="•"/>
              <a:defRPr sz="2000" b="1"/>
            </a:pPr>
            <a:r>
              <a:t>Rénovation/restructuration</a:t>
            </a:r>
            <a:r>
              <a:rPr b="0"/>
              <a:t>. Améliorer l'environnement et la qualité de vie (totem, cafétéria, entrées, ergonomie des bureaux...). Nouvel urbanisme de la Vallée, bâtiments, liens, sentiers : </a:t>
            </a:r>
            <a:r>
              <a:rPr sz="2400"/>
              <a:t>14M€</a:t>
            </a:r>
            <a:r>
              <a:rPr b="0"/>
              <a:t> </a:t>
            </a:r>
          </a:p>
          <a:p>
            <a:pPr marL="342900" indent="-342900" algn="just">
              <a:buSzPct val="100000"/>
              <a:buFont typeface="Arial"/>
              <a:buChar char="•"/>
              <a:defRPr sz="2000" b="1"/>
            </a:pPr>
            <a:r>
              <a:t>Bâtiments </a:t>
            </a:r>
            <a:r>
              <a:rPr b="0"/>
              <a:t>neufs/réaménagés </a:t>
            </a:r>
            <a:r>
              <a:t>pour la mise en place d'équipements de recherche</a:t>
            </a:r>
            <a:r>
              <a:rPr b="0"/>
              <a:t> : </a:t>
            </a:r>
            <a:r>
              <a:rPr sz="2400"/>
              <a:t>11,5M€.</a:t>
            </a:r>
          </a:p>
          <a:p>
            <a:pPr marL="342900" indent="-342900" algn="just">
              <a:buSzPct val="100000"/>
              <a:buFont typeface="Arial"/>
              <a:buChar char="•"/>
              <a:defRPr sz="2000" b="1"/>
            </a:pPr>
            <a:r>
              <a:t>Bâtiment </a:t>
            </a:r>
            <a:r>
              <a:rPr b="0"/>
              <a:t>dans la vallée entièrement dédié </a:t>
            </a:r>
            <a:r>
              <a:t>aux activités pédagogiques </a:t>
            </a:r>
            <a:r>
              <a:rPr b="0"/>
              <a:t>(bat 206) : </a:t>
            </a:r>
            <a:r>
              <a:rPr sz="2400"/>
              <a:t>6M€</a:t>
            </a:r>
          </a:p>
        </p:txBody>
      </p:sp>
      <p:sp>
        <p:nvSpPr>
          <p:cNvPr id="1411" name="Rectangle 103"/>
          <p:cNvSpPr txBox="1"/>
          <p:nvPr/>
        </p:nvSpPr>
        <p:spPr>
          <a:xfrm>
            <a:off x="6241929" y="475275"/>
            <a:ext cx="4572968" cy="21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 i="1"/>
            </a:pPr>
            <a:r>
              <a:t>Orsay 6 Septembre 2019</a:t>
            </a:r>
            <a:endParaRPr sz="1200"/>
          </a:p>
          <a:p>
            <a:pPr algn="ctr">
              <a:defRPr sz="1400" b="1"/>
            </a:pPr>
            <a:r>
              <a:t>LA PHYSIQUE DES DEUX INFINS DANS LA VALLEE D’ORSAY.</a:t>
            </a:r>
          </a:p>
          <a:p>
            <a:pPr algn="ctr">
              <a:defRPr sz="1400" b="1"/>
            </a:pPr>
            <a:r>
              <a:t> </a:t>
            </a:r>
          </a:p>
          <a:p>
            <a:pPr algn="ctr">
              <a:defRPr sz="1400" b="1"/>
            </a:pPr>
            <a:r>
              <a:t>LE PROJET D’IMPLEMENTATION DU LABORATOIRE FLUO DANS LE CAMPUS D’ORSAY DE L’UNIVERSITE PARIS-SACLAY.</a:t>
            </a:r>
          </a:p>
          <a:p>
            <a:pPr algn="ctr">
              <a:defRPr sz="1200"/>
            </a:pPr>
            <a:r>
              <a:t> </a:t>
            </a:r>
          </a:p>
          <a:p>
            <a:pPr algn="ctr">
              <a:defRPr sz="1600"/>
            </a:pPr>
            <a:r>
              <a:t>Demande de financement dans le cadre du CPER 2020-2025</a:t>
            </a:r>
          </a:p>
        </p:txBody>
      </p:sp>
      <p:grpSp>
        <p:nvGrpSpPr>
          <p:cNvPr id="1414" name="Image 104"/>
          <p:cNvGrpSpPr/>
          <p:nvPr/>
        </p:nvGrpSpPr>
        <p:grpSpPr>
          <a:xfrm>
            <a:off x="6196208" y="1629518"/>
            <a:ext cx="4506626" cy="2416200"/>
            <a:chOff x="0" y="0"/>
            <a:chExt cx="4506624" cy="2416198"/>
          </a:xfrm>
        </p:grpSpPr>
        <p:sp>
          <p:nvSpPr>
            <p:cNvPr id="1412" name="Rectangle"/>
            <p:cNvSpPr/>
            <p:nvPr/>
          </p:nvSpPr>
          <p:spPr>
            <a:xfrm>
              <a:off x="0" y="0"/>
              <a:ext cx="4506625" cy="24161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413" name="image31.pdf" descr="image3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06625" cy="2416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5" name="ZoneTexte 2"/>
          <p:cNvSpPr txBox="1"/>
          <p:nvPr/>
        </p:nvSpPr>
        <p:spPr>
          <a:xfrm>
            <a:off x="135658" y="5712278"/>
            <a:ext cx="11912249" cy="52322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 u="sng"/>
            </a:lvl1pPr>
          </a:lstStyle>
          <a:p>
            <a:r>
              <a:rPr dirty="0"/>
              <a:t>PROJET SOUMIS ET PRIORI</a:t>
            </a:r>
            <a:r>
              <a:rPr lang="fr-FR" dirty="0"/>
              <a:t>TAIRE</a:t>
            </a:r>
            <a:r>
              <a:rPr dirty="0"/>
              <a:t> POUR LE CNRS et L’UNIVERSITE PARIS-SACL</a:t>
            </a:r>
            <a:r>
              <a:rPr lang="fr-FR" dirty="0"/>
              <a:t>A</a:t>
            </a:r>
            <a:r>
              <a:rPr dirty="0"/>
              <a:t>Y</a:t>
            </a:r>
          </a:p>
        </p:txBody>
      </p:sp>
      <p:sp>
        <p:nvSpPr>
          <p:cNvPr id="1416" name="ZoneTexte 9"/>
          <p:cNvSpPr txBox="1"/>
          <p:nvPr/>
        </p:nvSpPr>
        <p:spPr>
          <a:xfrm>
            <a:off x="135659" y="44907"/>
            <a:ext cx="11875367" cy="447041"/>
          </a:xfrm>
          <a:prstGeom prst="rect">
            <a:avLst/>
          </a:prstGeom>
          <a:solidFill>
            <a:srgbClr val="FFCC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/>
            </a:pPr>
            <a:r>
              <a:t>Priorité absolue </a:t>
            </a:r>
            <a:r>
              <a:rPr b="0"/>
              <a:t>pour le nouveau laboratoire</a:t>
            </a:r>
          </a:p>
        </p:txBody>
      </p:sp>
      <p:sp>
        <p:nvSpPr>
          <p:cNvPr id="1417" name="Espace réservé de la date 3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  <p:sp>
        <p:nvSpPr>
          <p:cNvPr id="1418" name="Espace réservé du numéro de diapositive 6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9"/>
          <p:cNvSpPr txBox="1"/>
          <p:nvPr/>
        </p:nvSpPr>
        <p:spPr>
          <a:xfrm>
            <a:off x="1170209" y="220180"/>
            <a:ext cx="6638639" cy="4978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/>
            </a:lvl1pPr>
          </a:lstStyle>
          <a:p>
            <a:r>
              <a:t>SNAPSHOT of the FUTURE LABORATORY</a:t>
            </a:r>
          </a:p>
        </p:txBody>
      </p:sp>
      <p:graphicFrame>
        <p:nvGraphicFramePr>
          <p:cNvPr id="5" name="Tableau 20"/>
          <p:cNvGraphicFramePr/>
          <p:nvPr>
            <p:extLst>
              <p:ext uri="{D42A27DB-BD31-4B8C-83A1-F6EECF244321}">
                <p14:modId xmlns:p14="http://schemas.microsoft.com/office/powerpoint/2010/main" val="2977955140"/>
              </p:ext>
            </p:extLst>
          </p:nvPr>
        </p:nvGraphicFramePr>
        <p:xfrm>
          <a:off x="8153400" y="560009"/>
          <a:ext cx="3939852" cy="515346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810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65">
                <a:tc>
                  <a:txBody>
                    <a:bodyPr/>
                    <a:lstStyle/>
                    <a:p>
                      <a:pPr algn="l"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University researchers</a:t>
                      </a:r>
                    </a:p>
                    <a:p>
                      <a:pPr marL="342900" indent="-342900" algn="l">
                        <a:buSzPts val="1600"/>
                        <a:buFont typeface="Symbol"/>
                        <a:buChar char="·"/>
                        <a:tabLst>
                          <a:tab pos="457200" algn="l"/>
                        </a:tabLst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Professors</a:t>
                      </a:r>
                    </a:p>
                    <a:p>
                      <a:pPr marL="342900" indent="-342900" algn="l">
                        <a:buSzPts val="1600"/>
                        <a:buFont typeface="Symbol"/>
                        <a:buChar char="·"/>
                        <a:tabLst>
                          <a:tab pos="457200" algn="l"/>
                        </a:tabLst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Assistant Professors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66
21
45 (13 HDR)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444">
                <a:tc>
                  <a:txBody>
                    <a:bodyPr/>
                    <a:lstStyle/>
                    <a:p>
                      <a:pPr algn="l"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CNRS researchers</a:t>
                      </a:r>
                    </a:p>
                    <a:p>
                      <a:pPr marL="342900" indent="-342900" algn="l">
                        <a:buSzPts val="1600"/>
                        <a:buFont typeface="Symbol"/>
                        <a:buChar char="·"/>
                        <a:tabLst>
                          <a:tab pos="457200" algn="l"/>
                        </a:tabLst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“Directeurs de Recherche”</a:t>
                      </a:r>
                    </a:p>
                    <a:p>
                      <a:pPr marL="342900" indent="-342900" algn="l">
                        <a:buSzPts val="1600"/>
                        <a:buFont typeface="Symbol"/>
                        <a:buChar char="·"/>
                        <a:tabLst>
                          <a:tab pos="457200" algn="l"/>
                        </a:tabLst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“Chargés de Recherche”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145
71 
74 (29 HDR)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University Technical Staff (IT)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22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060">
                <a:tc>
                  <a:txBody>
                    <a:bodyPr/>
                    <a:lstStyle/>
                    <a:p>
                      <a:pPr algn="l"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CNRS Technical Staff (IT)</a:t>
                      </a:r>
                    </a:p>
                    <a:p>
                      <a:pPr marL="342900" indent="-342900" algn="l">
                        <a:buSzPts val="1600"/>
                        <a:buFont typeface="Symbol"/>
                        <a:buChar char="·"/>
                        <a:tabLst>
                          <a:tab pos="457200" algn="l"/>
                        </a:tabLst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“Ingénieurs de Recherche”</a:t>
                      </a:r>
                    </a:p>
                    <a:p>
                      <a:pPr marL="342900" indent="-342900" algn="l">
                        <a:buSzPts val="1600"/>
                        <a:buFont typeface="Symbol"/>
                        <a:buChar char="·"/>
                        <a:tabLst>
                          <a:tab pos="457200" algn="l"/>
                        </a:tabLst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“Ingénieurs d'Étude”</a:t>
                      </a:r>
                    </a:p>
                    <a:p>
                      <a:pPr marL="342900" indent="-342900" algn="l">
                        <a:buSzPts val="1600"/>
                        <a:buFont typeface="Symbol"/>
                        <a:buChar char="·"/>
                        <a:tabLst>
                          <a:tab pos="457200" algn="l"/>
                        </a:tabLst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“Assistants Ingénieur”</a:t>
                      </a:r>
                    </a:p>
                    <a:p>
                      <a:pPr marL="342900" indent="-342900" algn="l">
                        <a:buSzPts val="1600"/>
                        <a:buFont typeface="Symbol"/>
                        <a:buChar char="·"/>
                        <a:tabLst>
                          <a:tab pos="457200" algn="l"/>
                        </a:tabLst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“Techniciens”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332
106
58
80
88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5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Postdoc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38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Non permanent IT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33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“Émérites”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33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PhD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102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48">
                <a:tc>
                  <a:txBody>
                    <a:bodyPr/>
                    <a:lstStyle/>
                    <a:p>
                      <a:pPr algn="l"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 </a:t>
                      </a:r>
                    </a:p>
                    <a:p>
                      <a:pPr algn="ctr"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TOTAL  @ 1th april 2019</a:t>
                      </a:r>
                    </a:p>
                    <a:p>
                      <a:pPr algn="l">
                        <a:defRPr sz="1600">
                          <a:solidFill>
                            <a:srgbClr val="000000"/>
                          </a:solidFill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 
771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21"/>
          <p:cNvSpPr/>
          <p:nvPr/>
        </p:nvSpPr>
        <p:spPr>
          <a:xfrm>
            <a:off x="8153399" y="545722"/>
            <a:ext cx="3926842" cy="5334733"/>
          </a:xfrm>
          <a:prstGeom prst="rect">
            <a:avLst/>
          </a:prstGeom>
          <a:ln w="571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 57"/>
          <p:cNvSpPr/>
          <p:nvPr/>
        </p:nvSpPr>
        <p:spPr>
          <a:xfrm>
            <a:off x="62154" y="1041804"/>
            <a:ext cx="7958440" cy="4061313"/>
          </a:xfrm>
          <a:prstGeom prst="rect">
            <a:avLst/>
          </a:prstGeom>
          <a:ln w="571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" name="Group"/>
          <p:cNvGrpSpPr/>
          <p:nvPr/>
        </p:nvGrpSpPr>
        <p:grpSpPr>
          <a:xfrm>
            <a:off x="133524" y="1110391"/>
            <a:ext cx="7815700" cy="3796173"/>
            <a:chOff x="0" y="0"/>
            <a:chExt cx="7815699" cy="3796171"/>
          </a:xfrm>
        </p:grpSpPr>
        <p:sp>
          <p:nvSpPr>
            <p:cNvPr id="9" name="ZoneTexte 14"/>
            <p:cNvSpPr txBox="1"/>
            <p:nvPr/>
          </p:nvSpPr>
          <p:spPr>
            <a:xfrm>
              <a:off x="1284411" y="2796266"/>
              <a:ext cx="4458511" cy="999906"/>
            </a:xfrm>
            <a:prstGeom prst="rect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100" u="sng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Directorate : DU, DAJ, DSA, DTA, DA </a:t>
              </a:r>
            </a:p>
            <a:p>
              <a:pPr>
                <a:defRPr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DU   =   Directeur d’unite (Laboratory Director)   </a:t>
              </a:r>
            </a:p>
            <a:p>
              <a:pPr>
                <a:defRPr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DAJ  =  Directeur Adjoint (Deputy Director) </a:t>
              </a:r>
            </a:p>
            <a:p>
              <a:pPr>
                <a:defRPr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DSA  =  Directeur Scientifique Associé (Scientific Associated Director)</a:t>
              </a:r>
            </a:p>
            <a:p>
              <a:pPr>
                <a:defRPr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DTA  =  Directeur Technique Associé   (Technical Associated Director)</a:t>
              </a:r>
            </a:p>
            <a:p>
              <a:pPr>
                <a:defRPr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DA    =  Directeur Administratif  (Administratif Director)</a:t>
              </a:r>
            </a:p>
          </p:txBody>
        </p:sp>
        <p:grpSp>
          <p:nvGrpSpPr>
            <p:cNvPr id="10" name="Rectangle 16"/>
            <p:cNvGrpSpPr/>
            <p:nvPr/>
          </p:nvGrpSpPr>
          <p:grpSpPr>
            <a:xfrm>
              <a:off x="2978552" y="96475"/>
              <a:ext cx="1296337" cy="738388"/>
              <a:chOff x="0" y="0"/>
              <a:chExt cx="1296335" cy="738387"/>
            </a:xfrm>
          </p:grpSpPr>
          <p:sp>
            <p:nvSpPr>
              <p:cNvPr id="77" name="Rectangle"/>
              <p:cNvSpPr/>
              <p:nvPr/>
            </p:nvSpPr>
            <p:spPr>
              <a:xfrm>
                <a:off x="0" y="-1"/>
                <a:ext cx="1296336" cy="73838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8" name="DU…"/>
              <p:cNvSpPr txBox="1"/>
              <p:nvPr/>
            </p:nvSpPr>
            <p:spPr>
              <a:xfrm>
                <a:off x="45720" y="136210"/>
                <a:ext cx="1204896" cy="4659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DU </a:t>
                </a:r>
                <a:endParaRPr>
                  <a:solidFill>
                    <a:srgbClr val="FFFFFF"/>
                  </a:solidFill>
                </a:endParaRPr>
              </a:p>
              <a:p>
                <a: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2  DAJ</a:t>
                </a:r>
              </a:p>
            </p:txBody>
          </p:sp>
        </p:grpSp>
        <p:sp>
          <p:nvSpPr>
            <p:cNvPr id="11" name="Rectangle 17"/>
            <p:cNvSpPr/>
            <p:nvPr/>
          </p:nvSpPr>
          <p:spPr>
            <a:xfrm>
              <a:off x="337006" y="1049347"/>
              <a:ext cx="683431" cy="144405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2" name="ZoneTexte 18"/>
            <p:cNvGrpSpPr/>
            <p:nvPr/>
          </p:nvGrpSpPr>
          <p:grpSpPr>
            <a:xfrm>
              <a:off x="-1" y="1059347"/>
              <a:ext cx="275467" cy="1432995"/>
              <a:chOff x="0" y="0"/>
              <a:chExt cx="275466" cy="1432994"/>
            </a:xfrm>
          </p:grpSpPr>
          <p:sp>
            <p:nvSpPr>
              <p:cNvPr id="75" name="Rectangle"/>
              <p:cNvSpPr/>
              <p:nvPr/>
            </p:nvSpPr>
            <p:spPr>
              <a:xfrm rot="16200000">
                <a:off x="-581412" y="581411"/>
                <a:ext cx="1432996" cy="270173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6" name="Poles"/>
              <p:cNvSpPr txBox="1"/>
              <p:nvPr/>
            </p:nvSpPr>
            <p:spPr>
              <a:xfrm rot="16200000">
                <a:off x="-533045" y="578764"/>
                <a:ext cx="1341556" cy="2754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Poles </a:t>
                </a:r>
              </a:p>
            </p:txBody>
          </p:sp>
        </p:grpSp>
        <p:grpSp>
          <p:nvGrpSpPr>
            <p:cNvPr id="13" name="ZoneTexte 22"/>
            <p:cNvGrpSpPr/>
            <p:nvPr/>
          </p:nvGrpSpPr>
          <p:grpSpPr>
            <a:xfrm>
              <a:off x="319671" y="-1"/>
              <a:ext cx="1050141" cy="252211"/>
              <a:chOff x="0" y="0"/>
              <a:chExt cx="1050139" cy="252209"/>
            </a:xfrm>
          </p:grpSpPr>
          <p:sp>
            <p:nvSpPr>
              <p:cNvPr id="73" name="Rectangle"/>
              <p:cNvSpPr/>
              <p:nvPr/>
            </p:nvSpPr>
            <p:spPr>
              <a:xfrm>
                <a:off x="0" y="0"/>
                <a:ext cx="1050140" cy="252210"/>
              </a:xfrm>
              <a:prstGeom prst="rect">
                <a:avLst/>
              </a:prstGeom>
              <a:solidFill>
                <a:srgbClr val="F4B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4" name="ALTO"/>
              <p:cNvSpPr txBox="1"/>
              <p:nvPr/>
            </p:nvSpPr>
            <p:spPr>
              <a:xfrm>
                <a:off x="45720" y="0"/>
                <a:ext cx="958701" cy="2257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ALTO</a:t>
                </a:r>
              </a:p>
            </p:txBody>
          </p:sp>
        </p:grpSp>
        <p:grpSp>
          <p:nvGrpSpPr>
            <p:cNvPr id="14" name="ZoneTexte 23"/>
            <p:cNvGrpSpPr/>
            <p:nvPr/>
          </p:nvGrpSpPr>
          <p:grpSpPr>
            <a:xfrm>
              <a:off x="323113" y="264229"/>
              <a:ext cx="1047125" cy="232677"/>
              <a:chOff x="0" y="0"/>
              <a:chExt cx="1047123" cy="232676"/>
            </a:xfrm>
          </p:grpSpPr>
          <p:sp>
            <p:nvSpPr>
              <p:cNvPr id="71" name="Rectangle"/>
              <p:cNvSpPr/>
              <p:nvPr/>
            </p:nvSpPr>
            <p:spPr>
              <a:xfrm>
                <a:off x="0" y="-1"/>
                <a:ext cx="1047124" cy="232678"/>
              </a:xfrm>
              <a:prstGeom prst="rect">
                <a:avLst/>
              </a:prstGeom>
              <a:solidFill>
                <a:srgbClr val="F4B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2" name="ANDROMEDE"/>
              <p:cNvSpPr txBox="1"/>
              <p:nvPr/>
            </p:nvSpPr>
            <p:spPr>
              <a:xfrm>
                <a:off x="45720" y="-1"/>
                <a:ext cx="955685" cy="225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ANDROMEDE</a:t>
                </a:r>
              </a:p>
            </p:txBody>
          </p:sp>
        </p:grpSp>
        <p:grpSp>
          <p:nvGrpSpPr>
            <p:cNvPr id="15" name="ZoneTexte 24"/>
            <p:cNvGrpSpPr/>
            <p:nvPr/>
          </p:nvGrpSpPr>
          <p:grpSpPr>
            <a:xfrm>
              <a:off x="319671" y="517235"/>
              <a:ext cx="1050141" cy="245784"/>
              <a:chOff x="0" y="0"/>
              <a:chExt cx="1050139" cy="245783"/>
            </a:xfrm>
          </p:grpSpPr>
          <p:sp>
            <p:nvSpPr>
              <p:cNvPr id="69" name="Rectangle"/>
              <p:cNvSpPr/>
              <p:nvPr/>
            </p:nvSpPr>
            <p:spPr>
              <a:xfrm>
                <a:off x="0" y="-1"/>
                <a:ext cx="1050140" cy="245785"/>
              </a:xfrm>
              <a:prstGeom prst="rect">
                <a:avLst/>
              </a:prstGeom>
              <a:solidFill>
                <a:srgbClr val="F4B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0" name="SCALP"/>
              <p:cNvSpPr txBox="1"/>
              <p:nvPr/>
            </p:nvSpPr>
            <p:spPr>
              <a:xfrm>
                <a:off x="45720" y="-1"/>
                <a:ext cx="958701" cy="225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SCALP </a:t>
                </a:r>
              </a:p>
            </p:txBody>
          </p:sp>
        </p:grpSp>
        <p:grpSp>
          <p:nvGrpSpPr>
            <p:cNvPr id="16" name="Rectangle 26"/>
            <p:cNvGrpSpPr/>
            <p:nvPr/>
          </p:nvGrpSpPr>
          <p:grpSpPr>
            <a:xfrm>
              <a:off x="6624884" y="1010155"/>
              <a:ext cx="1178116" cy="315725"/>
              <a:chOff x="0" y="0"/>
              <a:chExt cx="1178115" cy="315723"/>
            </a:xfrm>
          </p:grpSpPr>
          <p:sp>
            <p:nvSpPr>
              <p:cNvPr id="67" name="Rectangle"/>
              <p:cNvSpPr/>
              <p:nvPr/>
            </p:nvSpPr>
            <p:spPr>
              <a:xfrm>
                <a:off x="0" y="21554"/>
                <a:ext cx="1178116" cy="272616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8" name="Radioprotection…"/>
              <p:cNvSpPr txBox="1"/>
              <p:nvPr/>
            </p:nvSpPr>
            <p:spPr>
              <a:xfrm>
                <a:off x="45719" y="-1"/>
                <a:ext cx="1086677" cy="3157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Radioprotection </a:t>
                </a:r>
                <a:endParaRPr>
                  <a:solidFill>
                    <a:srgbClr val="FFFFFF"/>
                  </a:solidFill>
                </a:endParaRPr>
              </a:p>
              <a:p>
                <a: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Risk Prevention</a:t>
                </a:r>
              </a:p>
            </p:txBody>
          </p:sp>
        </p:grpSp>
        <p:sp>
          <p:nvSpPr>
            <p:cNvPr id="17" name="ZoneTexte 27"/>
            <p:cNvSpPr txBox="1"/>
            <p:nvPr/>
          </p:nvSpPr>
          <p:spPr>
            <a:xfrm rot="16200000">
              <a:off x="399941" y="1532013"/>
              <a:ext cx="655772" cy="465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/>
                <a:t>Nuclear</a:t>
              </a:r>
            </a:p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/>
                <a:t> Physics</a:t>
              </a: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53142" y="1054856"/>
              <a:ext cx="701927" cy="14385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" name="ZoneTexte 29"/>
            <p:cNvSpPr txBox="1"/>
            <p:nvPr/>
          </p:nvSpPr>
          <p:spPr>
            <a:xfrm rot="16200000">
              <a:off x="700663" y="1581578"/>
              <a:ext cx="1463122" cy="465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High Energy </a:t>
              </a:r>
            </a:p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Physics</a:t>
              </a:r>
            </a:p>
          </p:txBody>
        </p:sp>
        <p:sp>
          <p:nvSpPr>
            <p:cNvPr id="20" name="Rectangle 30"/>
            <p:cNvSpPr/>
            <p:nvPr/>
          </p:nvSpPr>
          <p:spPr>
            <a:xfrm>
              <a:off x="1787773" y="1054856"/>
              <a:ext cx="667544" cy="14385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" name="ZoneTexte 31"/>
            <p:cNvSpPr txBox="1"/>
            <p:nvPr/>
          </p:nvSpPr>
          <p:spPr>
            <a:xfrm rot="16200000">
              <a:off x="1600037" y="1536558"/>
              <a:ext cx="1141473" cy="465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Astroparticle</a:t>
              </a:r>
            </a:p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And Cosmology</a:t>
              </a:r>
            </a:p>
          </p:txBody>
        </p:sp>
        <p:sp>
          <p:nvSpPr>
            <p:cNvPr id="22" name="Rectangle 32"/>
            <p:cNvSpPr/>
            <p:nvPr/>
          </p:nvSpPr>
          <p:spPr>
            <a:xfrm>
              <a:off x="2488021" y="1059346"/>
              <a:ext cx="694643" cy="143405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" name="ZoneTexte 33"/>
            <p:cNvSpPr txBox="1"/>
            <p:nvPr/>
          </p:nvSpPr>
          <p:spPr>
            <a:xfrm rot="16200000">
              <a:off x="2385085" y="1554475"/>
              <a:ext cx="965037" cy="465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Energy and </a:t>
              </a:r>
            </a:p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Environment</a:t>
              </a:r>
            </a:p>
          </p:txBody>
        </p:sp>
        <p:sp>
          <p:nvSpPr>
            <p:cNvPr id="24" name="Rectangle 34"/>
            <p:cNvSpPr/>
            <p:nvPr/>
          </p:nvSpPr>
          <p:spPr>
            <a:xfrm>
              <a:off x="3215368" y="1054856"/>
              <a:ext cx="647789" cy="14385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5" name="ZoneTexte 35"/>
            <p:cNvSpPr txBox="1"/>
            <p:nvPr/>
          </p:nvSpPr>
          <p:spPr>
            <a:xfrm rot="16200000">
              <a:off x="3278839" y="1498454"/>
              <a:ext cx="624890" cy="465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Health </a:t>
              </a:r>
            </a:p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Physics </a:t>
              </a:r>
            </a:p>
          </p:txBody>
        </p:sp>
        <p:sp>
          <p:nvSpPr>
            <p:cNvPr id="26" name="Rectangle 36"/>
            <p:cNvSpPr/>
            <p:nvPr/>
          </p:nvSpPr>
          <p:spPr>
            <a:xfrm>
              <a:off x="3895862" y="1054856"/>
              <a:ext cx="666786" cy="14385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7" name="ZoneTexte 37"/>
            <p:cNvSpPr txBox="1"/>
            <p:nvPr/>
          </p:nvSpPr>
          <p:spPr>
            <a:xfrm rot="16200000">
              <a:off x="3786917" y="1532014"/>
              <a:ext cx="884298" cy="465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Theoretical</a:t>
              </a:r>
            </a:p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Physics</a:t>
              </a:r>
            </a:p>
          </p:txBody>
        </p:sp>
        <p:sp>
          <p:nvSpPr>
            <p:cNvPr id="28" name="Rectangle 38"/>
            <p:cNvSpPr/>
            <p:nvPr/>
          </p:nvSpPr>
          <p:spPr>
            <a:xfrm>
              <a:off x="4595352" y="1054856"/>
              <a:ext cx="688261" cy="14385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9" name="ZoneTexte 39"/>
            <p:cNvSpPr txBox="1"/>
            <p:nvPr/>
          </p:nvSpPr>
          <p:spPr>
            <a:xfrm rot="16200000">
              <a:off x="4469191" y="1565424"/>
              <a:ext cx="900893" cy="465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Accelerator</a:t>
              </a:r>
            </a:p>
            <a:p>
              <a: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Physics</a:t>
              </a:r>
            </a:p>
          </p:txBody>
        </p:sp>
        <p:sp>
          <p:nvSpPr>
            <p:cNvPr id="30" name="Rectangle 40"/>
            <p:cNvSpPr/>
            <p:nvPr/>
          </p:nvSpPr>
          <p:spPr>
            <a:xfrm>
              <a:off x="5316318" y="1054856"/>
              <a:ext cx="595037" cy="1438548"/>
            </a:xfrm>
            <a:prstGeom prst="rect">
              <a:avLst/>
            </a:prstGeom>
            <a:solidFill>
              <a:srgbClr val="9DC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1" name="ZoneTexte 41"/>
            <p:cNvSpPr txBox="1"/>
            <p:nvPr/>
          </p:nvSpPr>
          <p:spPr>
            <a:xfrm rot="16200000">
              <a:off x="5165884" y="1670511"/>
              <a:ext cx="900074" cy="275467"/>
            </a:xfrm>
            <a:prstGeom prst="rect">
              <a:avLst/>
            </a:prstGeom>
            <a:solidFill>
              <a:srgbClr val="9DC3E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Engineering</a:t>
              </a:r>
            </a:p>
          </p:txBody>
        </p:sp>
        <p:sp>
          <p:nvSpPr>
            <p:cNvPr id="32" name="Rectangle 42"/>
            <p:cNvSpPr/>
            <p:nvPr/>
          </p:nvSpPr>
          <p:spPr>
            <a:xfrm>
              <a:off x="5944057" y="1054856"/>
              <a:ext cx="592505" cy="1438548"/>
            </a:xfrm>
            <a:prstGeom prst="rect">
              <a:avLst/>
            </a:prstGeom>
            <a:solidFill>
              <a:srgbClr val="C5E0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3" name="ZoneTexte 43"/>
            <p:cNvSpPr txBox="1"/>
            <p:nvPr/>
          </p:nvSpPr>
          <p:spPr>
            <a:xfrm rot="16200000">
              <a:off x="5666407" y="1660676"/>
              <a:ext cx="1103299" cy="275467"/>
            </a:xfrm>
            <a:prstGeom prst="rect">
              <a:avLst/>
            </a:prstGeom>
            <a:solidFill>
              <a:srgbClr val="C5E0B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2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Administration</a:t>
              </a:r>
            </a:p>
          </p:txBody>
        </p:sp>
        <p:grpSp>
          <p:nvGrpSpPr>
            <p:cNvPr id="34" name="Rectangle 46"/>
            <p:cNvGrpSpPr/>
            <p:nvPr/>
          </p:nvGrpSpPr>
          <p:grpSpPr>
            <a:xfrm>
              <a:off x="6624884" y="394990"/>
              <a:ext cx="1178116" cy="272616"/>
              <a:chOff x="0" y="0"/>
              <a:chExt cx="1178115" cy="272614"/>
            </a:xfrm>
          </p:grpSpPr>
          <p:sp>
            <p:nvSpPr>
              <p:cNvPr id="65" name="Rectangle"/>
              <p:cNvSpPr/>
              <p:nvPr/>
            </p:nvSpPr>
            <p:spPr>
              <a:xfrm>
                <a:off x="-1" y="0"/>
                <a:ext cx="1178117" cy="27261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6" name="Infrastructure"/>
              <p:cNvSpPr txBox="1"/>
              <p:nvPr/>
            </p:nvSpPr>
            <p:spPr>
              <a:xfrm>
                <a:off x="45719" y="35595"/>
                <a:ext cx="1086677" cy="20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Infrastructure</a:t>
                </a:r>
              </a:p>
            </p:txBody>
          </p:sp>
        </p:grpSp>
        <p:grpSp>
          <p:nvGrpSpPr>
            <p:cNvPr id="35" name="Rectangle 48"/>
            <p:cNvGrpSpPr/>
            <p:nvPr/>
          </p:nvGrpSpPr>
          <p:grpSpPr>
            <a:xfrm>
              <a:off x="6624884" y="1353589"/>
              <a:ext cx="1178116" cy="272616"/>
              <a:chOff x="0" y="0"/>
              <a:chExt cx="1178115" cy="272614"/>
            </a:xfrm>
          </p:grpSpPr>
          <p:sp>
            <p:nvSpPr>
              <p:cNvPr id="63" name="Rectangle"/>
              <p:cNvSpPr/>
              <p:nvPr/>
            </p:nvSpPr>
            <p:spPr>
              <a:xfrm>
                <a:off x="-1" y="0"/>
                <a:ext cx="1178117" cy="27261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4" name="Quality"/>
              <p:cNvSpPr txBox="1"/>
              <p:nvPr/>
            </p:nvSpPr>
            <p:spPr>
              <a:xfrm>
                <a:off x="45719" y="35595"/>
                <a:ext cx="1086677" cy="20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Quality</a:t>
                </a:r>
              </a:p>
            </p:txBody>
          </p:sp>
        </p:grpSp>
        <p:grpSp>
          <p:nvGrpSpPr>
            <p:cNvPr id="36" name="Rectangle 49"/>
            <p:cNvGrpSpPr/>
            <p:nvPr/>
          </p:nvGrpSpPr>
          <p:grpSpPr>
            <a:xfrm>
              <a:off x="6634686" y="1973652"/>
              <a:ext cx="1178116" cy="315725"/>
              <a:chOff x="0" y="-25400"/>
              <a:chExt cx="1178115" cy="315723"/>
            </a:xfrm>
          </p:grpSpPr>
          <p:sp>
            <p:nvSpPr>
              <p:cNvPr id="61" name="Rectangle"/>
              <p:cNvSpPr/>
              <p:nvPr/>
            </p:nvSpPr>
            <p:spPr>
              <a:xfrm>
                <a:off x="0" y="-3846"/>
                <a:ext cx="1178116" cy="272616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" name="Partenariat…"/>
              <p:cNvSpPr txBox="1"/>
              <p:nvPr/>
            </p:nvSpPr>
            <p:spPr>
              <a:xfrm>
                <a:off x="45719" y="-25401"/>
                <a:ext cx="1086677" cy="3157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Partenariat</a:t>
                </a:r>
              </a:p>
              <a:p>
                <a: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Valorisation</a:t>
                </a:r>
              </a:p>
            </p:txBody>
          </p:sp>
        </p:grpSp>
        <p:grpSp>
          <p:nvGrpSpPr>
            <p:cNvPr id="37" name="Rectangle 50"/>
            <p:cNvGrpSpPr/>
            <p:nvPr/>
          </p:nvGrpSpPr>
          <p:grpSpPr>
            <a:xfrm>
              <a:off x="6624884" y="2647727"/>
              <a:ext cx="1178116" cy="272616"/>
              <a:chOff x="0" y="0"/>
              <a:chExt cx="1178115" cy="272614"/>
            </a:xfrm>
          </p:grpSpPr>
          <p:sp>
            <p:nvSpPr>
              <p:cNvPr id="59" name="Rectangle"/>
              <p:cNvSpPr/>
              <p:nvPr/>
            </p:nvSpPr>
            <p:spPr>
              <a:xfrm>
                <a:off x="-1" y="0"/>
                <a:ext cx="1178117" cy="27261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0" name="Library"/>
              <p:cNvSpPr txBox="1"/>
              <p:nvPr/>
            </p:nvSpPr>
            <p:spPr>
              <a:xfrm>
                <a:off x="45719" y="35595"/>
                <a:ext cx="1086677" cy="20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Library</a:t>
                </a:r>
              </a:p>
            </p:txBody>
          </p:sp>
        </p:grpSp>
        <p:grpSp>
          <p:nvGrpSpPr>
            <p:cNvPr id="38" name="Rectangle 51"/>
            <p:cNvGrpSpPr/>
            <p:nvPr/>
          </p:nvGrpSpPr>
          <p:grpSpPr>
            <a:xfrm>
              <a:off x="6625183" y="703407"/>
              <a:ext cx="1190517" cy="272616"/>
              <a:chOff x="0" y="0"/>
              <a:chExt cx="1190515" cy="272614"/>
            </a:xfrm>
          </p:grpSpPr>
          <p:sp>
            <p:nvSpPr>
              <p:cNvPr id="57" name="Rectangle"/>
              <p:cNvSpPr/>
              <p:nvPr/>
            </p:nvSpPr>
            <p:spPr>
              <a:xfrm>
                <a:off x="0" y="0"/>
                <a:ext cx="1190516" cy="27261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8" name="Communication/Evt"/>
              <p:cNvSpPr txBox="1"/>
              <p:nvPr/>
            </p:nvSpPr>
            <p:spPr>
              <a:xfrm>
                <a:off x="45720" y="35595"/>
                <a:ext cx="1099077" cy="20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Communication/Evt</a:t>
                </a:r>
              </a:p>
            </p:txBody>
          </p:sp>
        </p:grpSp>
        <p:grpSp>
          <p:nvGrpSpPr>
            <p:cNvPr id="39" name="ZoneTexte 52"/>
            <p:cNvGrpSpPr/>
            <p:nvPr/>
          </p:nvGrpSpPr>
          <p:grpSpPr>
            <a:xfrm>
              <a:off x="333624" y="2532001"/>
              <a:ext cx="4933051" cy="275467"/>
              <a:chOff x="0" y="0"/>
              <a:chExt cx="4933050" cy="275465"/>
            </a:xfrm>
          </p:grpSpPr>
          <p:sp>
            <p:nvSpPr>
              <p:cNvPr id="55" name="Rectangle"/>
              <p:cNvSpPr/>
              <p:nvPr/>
            </p:nvSpPr>
            <p:spPr>
              <a:xfrm>
                <a:off x="0" y="0"/>
                <a:ext cx="4933051" cy="269749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6" name="DSA"/>
              <p:cNvSpPr txBox="1"/>
              <p:nvPr/>
            </p:nvSpPr>
            <p:spPr>
              <a:xfrm>
                <a:off x="45719" y="0"/>
                <a:ext cx="4841611" cy="2754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DSA </a:t>
                </a:r>
              </a:p>
            </p:txBody>
          </p:sp>
        </p:grpSp>
        <p:grpSp>
          <p:nvGrpSpPr>
            <p:cNvPr id="40" name="ZoneTexte 53"/>
            <p:cNvGrpSpPr/>
            <p:nvPr/>
          </p:nvGrpSpPr>
          <p:grpSpPr>
            <a:xfrm>
              <a:off x="5306304" y="2535140"/>
              <a:ext cx="601771" cy="275467"/>
              <a:chOff x="0" y="0"/>
              <a:chExt cx="601770" cy="275465"/>
            </a:xfrm>
          </p:grpSpPr>
          <p:sp>
            <p:nvSpPr>
              <p:cNvPr id="53" name="Rectangle"/>
              <p:cNvSpPr/>
              <p:nvPr/>
            </p:nvSpPr>
            <p:spPr>
              <a:xfrm>
                <a:off x="0" y="0"/>
                <a:ext cx="601771" cy="269749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4" name="DTA"/>
              <p:cNvSpPr txBox="1"/>
              <p:nvPr/>
            </p:nvSpPr>
            <p:spPr>
              <a:xfrm>
                <a:off x="45719" y="0"/>
                <a:ext cx="510331" cy="2754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DTA </a:t>
                </a:r>
              </a:p>
            </p:txBody>
          </p:sp>
        </p:grpSp>
        <p:grpSp>
          <p:nvGrpSpPr>
            <p:cNvPr id="41" name="ZoneTexte 54"/>
            <p:cNvGrpSpPr/>
            <p:nvPr/>
          </p:nvGrpSpPr>
          <p:grpSpPr>
            <a:xfrm>
              <a:off x="5934791" y="2532001"/>
              <a:ext cx="601771" cy="275467"/>
              <a:chOff x="0" y="0"/>
              <a:chExt cx="601770" cy="275465"/>
            </a:xfrm>
          </p:grpSpPr>
          <p:sp>
            <p:nvSpPr>
              <p:cNvPr id="51" name="Rectangle"/>
              <p:cNvSpPr/>
              <p:nvPr/>
            </p:nvSpPr>
            <p:spPr>
              <a:xfrm>
                <a:off x="0" y="0"/>
                <a:ext cx="601771" cy="269749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2" name="DA"/>
              <p:cNvSpPr txBox="1"/>
              <p:nvPr/>
            </p:nvSpPr>
            <p:spPr>
              <a:xfrm>
                <a:off x="45719" y="0"/>
                <a:ext cx="510331" cy="2754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DA </a:t>
                </a:r>
              </a:p>
            </p:txBody>
          </p:sp>
        </p:grpSp>
        <p:grpSp>
          <p:nvGrpSpPr>
            <p:cNvPr id="42" name="ZoneTexte 56"/>
            <p:cNvGrpSpPr/>
            <p:nvPr/>
          </p:nvGrpSpPr>
          <p:grpSpPr>
            <a:xfrm>
              <a:off x="309305" y="786974"/>
              <a:ext cx="1050141" cy="252211"/>
              <a:chOff x="0" y="0"/>
              <a:chExt cx="1050139" cy="252209"/>
            </a:xfrm>
          </p:grpSpPr>
          <p:sp>
            <p:nvSpPr>
              <p:cNvPr id="49" name="Rectangle"/>
              <p:cNvSpPr/>
              <p:nvPr/>
            </p:nvSpPr>
            <p:spPr>
              <a:xfrm>
                <a:off x="0" y="0"/>
                <a:ext cx="1050140" cy="252210"/>
              </a:xfrm>
              <a:prstGeom prst="rect">
                <a:avLst/>
              </a:prstGeom>
              <a:solidFill>
                <a:srgbClr val="F4B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0" name="LaseriX"/>
              <p:cNvSpPr txBox="1"/>
              <p:nvPr/>
            </p:nvSpPr>
            <p:spPr>
              <a:xfrm>
                <a:off x="45720" y="0"/>
                <a:ext cx="958701" cy="2257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LaseriX</a:t>
                </a:r>
              </a:p>
            </p:txBody>
          </p:sp>
        </p:grpSp>
        <p:grpSp>
          <p:nvGrpSpPr>
            <p:cNvPr id="43" name="Rectangle 50"/>
            <p:cNvGrpSpPr/>
            <p:nvPr/>
          </p:nvGrpSpPr>
          <p:grpSpPr>
            <a:xfrm>
              <a:off x="6632895" y="2330076"/>
              <a:ext cx="1178116" cy="272616"/>
              <a:chOff x="0" y="21554"/>
              <a:chExt cx="1178115" cy="272614"/>
            </a:xfrm>
          </p:grpSpPr>
          <p:sp>
            <p:nvSpPr>
              <p:cNvPr id="47" name="Rectangle"/>
              <p:cNvSpPr/>
              <p:nvPr/>
            </p:nvSpPr>
            <p:spPr>
              <a:xfrm>
                <a:off x="0" y="21554"/>
                <a:ext cx="1178116" cy="272616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8" name="Education and knowledge transfer"/>
              <p:cNvSpPr/>
              <p:nvPr/>
            </p:nvSpPr>
            <p:spPr>
              <a:xfrm>
                <a:off x="45719" y="157861"/>
                <a:ext cx="108667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Education and knowledge transfer</a:t>
                </a:r>
              </a:p>
            </p:txBody>
          </p:sp>
        </p:grpSp>
        <p:grpSp>
          <p:nvGrpSpPr>
            <p:cNvPr id="44" name="Rectangle 48"/>
            <p:cNvGrpSpPr/>
            <p:nvPr/>
          </p:nvGrpSpPr>
          <p:grpSpPr>
            <a:xfrm>
              <a:off x="6632895" y="1683789"/>
              <a:ext cx="1178116" cy="272616"/>
              <a:chOff x="0" y="21554"/>
              <a:chExt cx="1178115" cy="272614"/>
            </a:xfrm>
          </p:grpSpPr>
          <p:sp>
            <p:nvSpPr>
              <p:cNvPr id="45" name="Rectangle"/>
              <p:cNvSpPr/>
              <p:nvPr/>
            </p:nvSpPr>
            <p:spPr>
              <a:xfrm>
                <a:off x="0" y="21554"/>
                <a:ext cx="1178116" cy="272616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6" name="Projet Management Office"/>
              <p:cNvSpPr/>
              <p:nvPr/>
            </p:nvSpPr>
            <p:spPr>
              <a:xfrm>
                <a:off x="45719" y="157861"/>
                <a:ext cx="108667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8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Projet Management Office</a:t>
                </a:r>
              </a:p>
            </p:txBody>
          </p:sp>
        </p:grpSp>
      </p:grpSp>
      <p:sp>
        <p:nvSpPr>
          <p:cNvPr id="79" name="Rectangle 58"/>
          <p:cNvSpPr/>
          <p:nvPr/>
        </p:nvSpPr>
        <p:spPr>
          <a:xfrm>
            <a:off x="106360" y="2117890"/>
            <a:ext cx="5419726" cy="1781176"/>
          </a:xfrm>
          <a:prstGeom prst="rect">
            <a:avLst/>
          </a:prstGeom>
          <a:ln w="76200">
            <a:solidFill>
              <a:srgbClr val="92D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ZoneTexte 59"/>
          <p:cNvSpPr txBox="1"/>
          <p:nvPr/>
        </p:nvSpPr>
        <p:spPr>
          <a:xfrm>
            <a:off x="3461271" y="3952915"/>
            <a:ext cx="3001725" cy="90424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/>
            </a:pPr>
            <a:r>
              <a:t>SCIENCE :</a:t>
            </a:r>
          </a:p>
          <a:p>
            <a:pPr algn="ctr">
              <a:defRPr sz="2800"/>
            </a:pPr>
            <a:r>
              <a:t>SCIENTIFIC POLES </a:t>
            </a:r>
          </a:p>
        </p:txBody>
      </p:sp>
    </p:spTree>
    <p:extLst>
      <p:ext uri="{BB962C8B-B14F-4D97-AF65-F5344CB8AC3E}">
        <p14:creationId xmlns:p14="http://schemas.microsoft.com/office/powerpoint/2010/main" val="211073837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Espace réservé du pied de page 2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pic>
        <p:nvPicPr>
          <p:cNvPr id="1481" name="CCharges.pdf" descr="CCharg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2893" y="406400"/>
            <a:ext cx="484621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2" name="Rectangle 40"/>
          <p:cNvSpPr txBox="1"/>
          <p:nvPr/>
        </p:nvSpPr>
        <p:spPr>
          <a:xfrm>
            <a:off x="482941" y="998223"/>
            <a:ext cx="6645927" cy="382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Helvetica"/>
              <a:buChar char="➢"/>
            </a:pPr>
            <a:r>
              <a:t>Une partie de ce programme effectué en interne</a:t>
            </a:r>
          </a:p>
          <a:p>
            <a:pPr marL="285750" indent="-285750" algn="just">
              <a:buSzPct val="100000"/>
              <a:buFont typeface="Helvetica"/>
              <a:buChar char="➢"/>
            </a:pPr>
            <a:r>
              <a:t>Mais nécessité d’un intervenant extérieur</a:t>
            </a:r>
          </a:p>
          <a:p>
            <a:pPr algn="just"/>
            <a:endParaRPr/>
          </a:p>
          <a:p>
            <a:pPr marL="285750" indent="-285750" algn="just">
              <a:buSzPct val="100000"/>
              <a:buFont typeface="Helvetica"/>
              <a:buChar char="➢"/>
            </a:pPr>
            <a:r>
              <a:t>Elaboration d’un cahier des charges en lien avec la DR4</a:t>
            </a:r>
          </a:p>
          <a:p>
            <a:pPr marL="285750" indent="-285750" algn="just">
              <a:buSzPct val="100000"/>
              <a:buFont typeface="Helvetica"/>
              <a:buChar char="➢"/>
            </a:pPr>
            <a:r>
              <a:t>Réunion le 3/7/19 avec DUs des laboratoires, DR4, tutelles</a:t>
            </a:r>
          </a:p>
          <a:p>
            <a:pPr marL="742950" lvl="1" indent="-285750" algn="just">
              <a:buSzPct val="100000"/>
              <a:buFont typeface="Helvetica"/>
              <a:buChar char="➢"/>
            </a:pPr>
            <a:r>
              <a:t>Accord des présents sur la nécessité d’un financement </a:t>
            </a:r>
          </a:p>
          <a:p>
            <a:pPr marL="742950" lvl="1" indent="-285750" algn="just">
              <a:buSzPct val="100000"/>
              <a:buFont typeface="Helvetica"/>
              <a:buChar char="➢"/>
            </a:pPr>
            <a:r>
              <a:t>Transmission par la DR4 d’une demande de financement auprès de la DRH du CNRS</a:t>
            </a:r>
          </a:p>
          <a:p>
            <a:pPr marL="742950" lvl="1" indent="-285750" algn="just">
              <a:buSzPct val="100000"/>
              <a:buFont typeface="Helvetica"/>
              <a:buChar char="➢"/>
            </a:pPr>
            <a:r>
              <a:t>refus initial signifié en août</a:t>
            </a:r>
          </a:p>
          <a:p>
            <a:pPr marL="285750" indent="-285750" algn="just">
              <a:buSzPct val="100000"/>
              <a:buFont typeface="Helvetica"/>
              <a:buChar char="➢"/>
            </a:pPr>
            <a:r>
              <a:t>Déblocage de la situation en octobre: </a:t>
            </a:r>
          </a:p>
          <a:p>
            <a:pPr marL="742950" lvl="1" indent="-285750" algn="just">
              <a:buSzPct val="100000"/>
              <a:buFont typeface="Helvetica"/>
              <a:buChar char="➢"/>
            </a:pPr>
            <a:r>
              <a:t>acceptation d’un financement par la DRH du CNRS</a:t>
            </a:r>
          </a:p>
          <a:p>
            <a:pPr marL="742950" lvl="1" indent="-285750" algn="just">
              <a:buSzPct val="100000"/>
              <a:buFont typeface="Helvetica"/>
              <a:buChar char="➢"/>
            </a:pPr>
            <a:r>
              <a:t>financements supplémentaires de la DR4 et de l’IN2P3</a:t>
            </a:r>
          </a:p>
          <a:p>
            <a:pPr marL="742950" lvl="1" indent="-285750" algn="just">
              <a:buSzPct val="100000"/>
              <a:buFont typeface="Helvetica"/>
              <a:buChar char="➢"/>
            </a:pPr>
            <a:r>
              <a:t>modification de l’appel d’offre pour insister sur accompagnement RH à partir de janvier 2020</a:t>
            </a:r>
          </a:p>
        </p:txBody>
      </p:sp>
      <p:sp>
        <p:nvSpPr>
          <p:cNvPr id="1483" name="ZoneTexte 101"/>
          <p:cNvSpPr txBox="1"/>
          <p:nvPr/>
        </p:nvSpPr>
        <p:spPr>
          <a:xfrm>
            <a:off x="135659" y="44907"/>
            <a:ext cx="11875367" cy="447039"/>
          </a:xfrm>
          <a:prstGeom prst="rect">
            <a:avLst/>
          </a:prstGeom>
          <a:solidFill>
            <a:srgbClr val="FFCC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 b="1"/>
            </a:lvl1pPr>
          </a:lstStyle>
          <a:p>
            <a:r>
              <a:t>Accompagnement RH</a:t>
            </a:r>
          </a:p>
        </p:txBody>
      </p:sp>
      <p:sp>
        <p:nvSpPr>
          <p:cNvPr id="1484" name="Rectangle 40"/>
          <p:cNvSpPr txBox="1"/>
          <p:nvPr/>
        </p:nvSpPr>
        <p:spPr>
          <a:xfrm>
            <a:off x="470241" y="5276057"/>
            <a:ext cx="695072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Helvetica"/>
              <a:buChar char="➢"/>
              <a:defRPr sz="2000" b="1"/>
            </a:pPr>
            <a:r>
              <a:t>Appel d’offre lancé par le CNRS à partir du 24 octobre</a:t>
            </a:r>
          </a:p>
          <a:p>
            <a:pPr marL="285750" indent="-285750" algn="just">
              <a:buSzPct val="100000"/>
              <a:buFont typeface="Helvetica"/>
              <a:buChar char="➢"/>
              <a:defRPr sz="2000" b="1"/>
            </a:pPr>
            <a:r>
              <a:t>Sélection d’un prestataire d’ici fin novembre</a:t>
            </a:r>
          </a:p>
        </p:txBody>
      </p:sp>
      <p:sp>
        <p:nvSpPr>
          <p:cNvPr id="1485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  <p:sp>
        <p:nvSpPr>
          <p:cNvPr id="1486" name="Espace réservé du numéro de diapositive 3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Espace réservé du pied de page 4"/>
          <p:cNvSpPr txBox="1"/>
          <p:nvPr/>
        </p:nvSpPr>
        <p:spPr>
          <a:xfrm>
            <a:off x="4084319" y="6400413"/>
            <a:ext cx="402336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Présentation FLUO - Tourniquet </a:t>
            </a:r>
          </a:p>
        </p:txBody>
      </p:sp>
      <p:sp>
        <p:nvSpPr>
          <p:cNvPr id="1428" name="Espace réservé de la date 3"/>
          <p:cNvSpPr txBox="1"/>
          <p:nvPr/>
        </p:nvSpPr>
        <p:spPr>
          <a:xfrm>
            <a:off x="883919" y="6400413"/>
            <a:ext cx="265176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05/11/2019</a:t>
            </a:r>
          </a:p>
        </p:txBody>
      </p:sp>
      <p:sp>
        <p:nvSpPr>
          <p:cNvPr id="1429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fr-FR" smtClean="0"/>
              <a:t>31</a:t>
            </a:fld>
            <a:endParaRPr lang="fr-FR" dirty="0"/>
          </a:p>
        </p:txBody>
      </p:sp>
      <p:sp>
        <p:nvSpPr>
          <p:cNvPr id="1430" name="ZoneTexte 10"/>
          <p:cNvSpPr txBox="1"/>
          <p:nvPr/>
        </p:nvSpPr>
        <p:spPr>
          <a:xfrm>
            <a:off x="6547516" y="179113"/>
            <a:ext cx="272927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16/07/2019</a:t>
            </a:r>
            <a:r>
              <a:rPr lang="fr-FR" b="0" dirty="0"/>
              <a:t> Choix du directeur </a:t>
            </a:r>
          </a:p>
        </p:txBody>
      </p:sp>
      <p:grpSp>
        <p:nvGrpSpPr>
          <p:cNvPr id="1463" name="Groupe 68"/>
          <p:cNvGrpSpPr/>
          <p:nvPr/>
        </p:nvGrpSpPr>
        <p:grpSpPr>
          <a:xfrm>
            <a:off x="5979229" y="179114"/>
            <a:ext cx="417950" cy="5563698"/>
            <a:chOff x="0" y="0"/>
            <a:chExt cx="417948" cy="5399314"/>
          </a:xfrm>
        </p:grpSpPr>
        <p:sp>
          <p:nvSpPr>
            <p:cNvPr id="1431" name="Connecteur droit avec flèche 7"/>
            <p:cNvSpPr/>
            <p:nvPr/>
          </p:nvSpPr>
          <p:spPr>
            <a:xfrm flipH="1">
              <a:off x="200296" y="-1"/>
              <a:ext cx="1" cy="5399315"/>
            </a:xfrm>
            <a:prstGeom prst="line">
              <a:avLst/>
            </a:prstGeom>
            <a:noFill/>
            <a:ln w="571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32" name="Connecteur droit 9"/>
            <p:cNvSpPr/>
            <p:nvPr/>
          </p:nvSpPr>
          <p:spPr>
            <a:xfrm>
              <a:off x="-1" y="1741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33" name="Connecteur droit 11"/>
            <p:cNvSpPr/>
            <p:nvPr/>
          </p:nvSpPr>
          <p:spPr>
            <a:xfrm>
              <a:off x="4348" y="3265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34" name="Connecteur droit 12"/>
            <p:cNvSpPr/>
            <p:nvPr/>
          </p:nvSpPr>
          <p:spPr>
            <a:xfrm>
              <a:off x="8697" y="4789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35" name="Connecteur droit 13"/>
            <p:cNvSpPr/>
            <p:nvPr/>
          </p:nvSpPr>
          <p:spPr>
            <a:xfrm>
              <a:off x="13046" y="6313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36" name="Connecteur droit 14"/>
            <p:cNvSpPr/>
            <p:nvPr/>
          </p:nvSpPr>
          <p:spPr>
            <a:xfrm>
              <a:off x="17395" y="7837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37" name="Connecteur droit 15"/>
            <p:cNvSpPr/>
            <p:nvPr/>
          </p:nvSpPr>
          <p:spPr>
            <a:xfrm>
              <a:off x="21744" y="9361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38" name="Connecteur droit 16"/>
            <p:cNvSpPr/>
            <p:nvPr/>
          </p:nvSpPr>
          <p:spPr>
            <a:xfrm>
              <a:off x="26093" y="10885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39" name="Connecteur droit 17"/>
            <p:cNvSpPr/>
            <p:nvPr/>
          </p:nvSpPr>
          <p:spPr>
            <a:xfrm>
              <a:off x="30442" y="12409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0" name="Connecteur droit 18"/>
            <p:cNvSpPr/>
            <p:nvPr/>
          </p:nvSpPr>
          <p:spPr>
            <a:xfrm>
              <a:off x="34791" y="13933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1" name="Connecteur droit 19"/>
            <p:cNvSpPr/>
            <p:nvPr/>
          </p:nvSpPr>
          <p:spPr>
            <a:xfrm>
              <a:off x="39140" y="15457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2" name="Connecteur droit 20"/>
            <p:cNvSpPr/>
            <p:nvPr/>
          </p:nvSpPr>
          <p:spPr>
            <a:xfrm>
              <a:off x="43489" y="16981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3" name="Connecteur droit 21"/>
            <p:cNvSpPr/>
            <p:nvPr/>
          </p:nvSpPr>
          <p:spPr>
            <a:xfrm>
              <a:off x="47838" y="18505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4" name="Connecteur droit 22"/>
            <p:cNvSpPr/>
            <p:nvPr/>
          </p:nvSpPr>
          <p:spPr>
            <a:xfrm>
              <a:off x="52187" y="20029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5" name="Connecteur droit 43"/>
            <p:cNvSpPr/>
            <p:nvPr/>
          </p:nvSpPr>
          <p:spPr>
            <a:xfrm>
              <a:off x="12989" y="21553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6" name="Connecteur droit 44"/>
            <p:cNvSpPr/>
            <p:nvPr/>
          </p:nvSpPr>
          <p:spPr>
            <a:xfrm>
              <a:off x="8627" y="23077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7" name="Connecteur droit 45"/>
            <p:cNvSpPr/>
            <p:nvPr/>
          </p:nvSpPr>
          <p:spPr>
            <a:xfrm>
              <a:off x="12974" y="24601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8" name="Connecteur droit 46"/>
            <p:cNvSpPr/>
            <p:nvPr/>
          </p:nvSpPr>
          <p:spPr>
            <a:xfrm>
              <a:off x="17321" y="26125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49" name="Connecteur droit 47"/>
            <p:cNvSpPr/>
            <p:nvPr/>
          </p:nvSpPr>
          <p:spPr>
            <a:xfrm>
              <a:off x="21668" y="27649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0" name="Connecteur droit 48"/>
            <p:cNvSpPr/>
            <p:nvPr/>
          </p:nvSpPr>
          <p:spPr>
            <a:xfrm>
              <a:off x="26015" y="29173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1" name="Connecteur droit 49"/>
            <p:cNvSpPr/>
            <p:nvPr/>
          </p:nvSpPr>
          <p:spPr>
            <a:xfrm>
              <a:off x="30362" y="30697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2" name="Connecteur droit 50"/>
            <p:cNvSpPr/>
            <p:nvPr/>
          </p:nvSpPr>
          <p:spPr>
            <a:xfrm>
              <a:off x="34709" y="32221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3" name="Connecteur droit 51"/>
            <p:cNvSpPr/>
            <p:nvPr/>
          </p:nvSpPr>
          <p:spPr>
            <a:xfrm>
              <a:off x="39056" y="33745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4" name="Connecteur droit 52"/>
            <p:cNvSpPr/>
            <p:nvPr/>
          </p:nvSpPr>
          <p:spPr>
            <a:xfrm>
              <a:off x="43403" y="35269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5" name="Connecteur droit 53"/>
            <p:cNvSpPr/>
            <p:nvPr/>
          </p:nvSpPr>
          <p:spPr>
            <a:xfrm>
              <a:off x="21623" y="36793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6" name="Connecteur droit 54"/>
            <p:cNvSpPr/>
            <p:nvPr/>
          </p:nvSpPr>
          <p:spPr>
            <a:xfrm>
              <a:off x="8552" y="38317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7" name="Connecteur droit 55"/>
            <p:cNvSpPr/>
            <p:nvPr/>
          </p:nvSpPr>
          <p:spPr>
            <a:xfrm>
              <a:off x="21608" y="39841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8" name="Connecteur droit 56"/>
            <p:cNvSpPr/>
            <p:nvPr/>
          </p:nvSpPr>
          <p:spPr>
            <a:xfrm>
              <a:off x="34664" y="41365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59" name="Connecteur droit 57"/>
            <p:cNvSpPr/>
            <p:nvPr/>
          </p:nvSpPr>
          <p:spPr>
            <a:xfrm>
              <a:off x="47720" y="42889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60" name="Connecteur droit 58"/>
            <p:cNvSpPr/>
            <p:nvPr/>
          </p:nvSpPr>
          <p:spPr>
            <a:xfrm>
              <a:off x="34649" y="44413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61" name="Connecteur droit 59"/>
            <p:cNvSpPr/>
            <p:nvPr/>
          </p:nvSpPr>
          <p:spPr>
            <a:xfrm>
              <a:off x="38996" y="45937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  <p:sp>
          <p:nvSpPr>
            <p:cNvPr id="1462" name="Connecteur droit 60"/>
            <p:cNvSpPr/>
            <p:nvPr/>
          </p:nvSpPr>
          <p:spPr>
            <a:xfrm>
              <a:off x="43343" y="4746170"/>
              <a:ext cx="365761" cy="871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1464" name="ZoneTexte 61"/>
          <p:cNvSpPr txBox="1"/>
          <p:nvPr/>
        </p:nvSpPr>
        <p:spPr>
          <a:xfrm>
            <a:off x="3657253" y="340222"/>
            <a:ext cx="167930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13/09/2019</a:t>
            </a:r>
            <a:r>
              <a:rPr lang="fr-FR" b="0" dirty="0"/>
              <a:t> EAOM</a:t>
            </a:r>
          </a:p>
        </p:txBody>
      </p:sp>
      <p:sp>
        <p:nvSpPr>
          <p:cNvPr id="1465" name="ZoneTexte 62"/>
          <p:cNvSpPr txBox="1"/>
          <p:nvPr/>
        </p:nvSpPr>
        <p:spPr>
          <a:xfrm>
            <a:off x="193103" y="744614"/>
            <a:ext cx="51476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18/09/2019   </a:t>
            </a:r>
            <a:r>
              <a:rPr lang="fr-FR" b="0" dirty="0"/>
              <a:t>Assemblée Générale des tutelles 	  	     Lancement phase d’ implémentation</a:t>
            </a:r>
          </a:p>
        </p:txBody>
      </p:sp>
      <p:sp>
        <p:nvSpPr>
          <p:cNvPr id="1466" name="ZoneTexte 63"/>
          <p:cNvSpPr txBox="1"/>
          <p:nvPr/>
        </p:nvSpPr>
        <p:spPr>
          <a:xfrm>
            <a:off x="193103" y="1368436"/>
            <a:ext cx="539964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30/09/2019</a:t>
            </a:r>
            <a:r>
              <a:rPr lang="fr-FR" b="0" dirty="0"/>
              <a:t>   AG </a:t>
            </a:r>
            <a:r>
              <a:rPr lang="fr-FR" b="1" dirty="0"/>
              <a:t>Services Supports et Administration</a:t>
            </a:r>
            <a:r>
              <a:rPr lang="fr-FR" b="0" dirty="0"/>
              <a:t>. 	 	     Lancement et nomination chef de divisions </a:t>
            </a:r>
          </a:p>
        </p:txBody>
      </p:sp>
      <p:sp>
        <p:nvSpPr>
          <p:cNvPr id="1467" name="ZoneTexte 64"/>
          <p:cNvSpPr txBox="1"/>
          <p:nvPr/>
        </p:nvSpPr>
        <p:spPr>
          <a:xfrm>
            <a:off x="193102" y="2600785"/>
            <a:ext cx="579863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10/10/2019</a:t>
            </a:r>
            <a:r>
              <a:rPr lang="fr-FR" b="0" dirty="0"/>
              <a:t>   AG </a:t>
            </a:r>
            <a:r>
              <a:rPr lang="fr-FR" b="1" dirty="0"/>
              <a:t>Pole Ingénierie</a:t>
            </a:r>
            <a:r>
              <a:rPr lang="fr-FR" b="0" dirty="0"/>
              <a:t>. 	 	      	   </a:t>
            </a:r>
          </a:p>
          <a:p>
            <a:pPr>
              <a:defRPr sz="1600" b="1"/>
            </a:pPr>
            <a:r>
              <a:rPr lang="fr-FR" dirty="0"/>
              <a:t>                       </a:t>
            </a:r>
            <a:r>
              <a:rPr lang="fr-FR" b="0" dirty="0"/>
              <a:t>  Lancement et nomination chef de département</a:t>
            </a:r>
          </a:p>
        </p:txBody>
      </p:sp>
      <p:sp>
        <p:nvSpPr>
          <p:cNvPr id="1468" name="ZoneTexte 65"/>
          <p:cNvSpPr txBox="1"/>
          <p:nvPr/>
        </p:nvSpPr>
        <p:spPr>
          <a:xfrm>
            <a:off x="193103" y="3269110"/>
            <a:ext cx="462562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17/10/2019</a:t>
            </a:r>
            <a:r>
              <a:rPr lang="fr-FR" b="0" dirty="0"/>
              <a:t>  Nomination chefs des </a:t>
            </a:r>
            <a:r>
              <a:rPr lang="fr-FR" b="1" dirty="0"/>
              <a:t>Pôles scientifiques</a:t>
            </a:r>
          </a:p>
        </p:txBody>
      </p:sp>
      <p:sp>
        <p:nvSpPr>
          <p:cNvPr id="1469" name="ZoneTexte 67"/>
          <p:cNvSpPr txBox="1"/>
          <p:nvPr/>
        </p:nvSpPr>
        <p:spPr>
          <a:xfrm>
            <a:off x="3323026" y="3676929"/>
            <a:ext cx="23477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05-08/11/2019</a:t>
            </a:r>
            <a:r>
              <a:rPr lang="fr-FR" b="0" dirty="0"/>
              <a:t> Tourniquet</a:t>
            </a:r>
          </a:p>
        </p:txBody>
      </p:sp>
      <p:sp>
        <p:nvSpPr>
          <p:cNvPr id="1470" name="Rectangle 71"/>
          <p:cNvSpPr txBox="1"/>
          <p:nvPr/>
        </p:nvSpPr>
        <p:spPr>
          <a:xfrm>
            <a:off x="6547516" y="4289403"/>
            <a:ext cx="487627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18 /11 / 2019</a:t>
            </a:r>
            <a:r>
              <a:rPr lang="fr-FR" b="0" dirty="0"/>
              <a:t>   Assemblée Générale des tutelles</a:t>
            </a:r>
            <a:br>
              <a:rPr lang="fr-FR" b="0" dirty="0"/>
            </a:br>
            <a:r>
              <a:rPr lang="fr-FR" dirty="0"/>
              <a:t>22 /11 / 2019</a:t>
            </a:r>
            <a:r>
              <a:rPr lang="fr-FR" b="0" dirty="0"/>
              <a:t>   Assemblée Générale FLUO</a:t>
            </a:r>
            <a:br>
              <a:rPr lang="fr-FR" b="0" dirty="0"/>
            </a:br>
            <a:r>
              <a:rPr lang="fr-FR" dirty="0"/>
              <a:t>26 /11 / 2019</a:t>
            </a:r>
            <a:r>
              <a:rPr lang="fr-FR" b="0" dirty="0"/>
              <a:t>   Conseil </a:t>
            </a:r>
            <a:r>
              <a:rPr lang="fr-FR" b="0" dirty="0" err="1"/>
              <a:t>interlaboratoires</a:t>
            </a:r>
            <a:r>
              <a:rPr lang="fr-FR" b="0" dirty="0"/>
              <a:t> FLUO</a:t>
            </a:r>
            <a:br>
              <a:rPr lang="fr-FR" b="0" dirty="0"/>
            </a:br>
            <a:r>
              <a:rPr lang="fr-FR" dirty="0"/>
              <a:t>12 /12 /2019</a:t>
            </a:r>
            <a:r>
              <a:rPr lang="fr-FR" b="0" dirty="0"/>
              <a:t>    Assemblée Générale FLUO</a:t>
            </a:r>
            <a:br>
              <a:rPr lang="fr-FR" b="0" dirty="0"/>
            </a:br>
            <a:r>
              <a:rPr lang="fr-FR" dirty="0"/>
              <a:t>17 /12 / 2019</a:t>
            </a:r>
            <a:r>
              <a:rPr lang="fr-FR" b="0" dirty="0"/>
              <a:t>   Conseil </a:t>
            </a:r>
            <a:r>
              <a:rPr lang="fr-FR" b="0" dirty="0" err="1"/>
              <a:t>interlaboratoires</a:t>
            </a:r>
            <a:r>
              <a:rPr lang="fr-FR" b="0" dirty="0"/>
              <a:t> FLUO</a:t>
            </a:r>
          </a:p>
        </p:txBody>
      </p:sp>
      <p:sp>
        <p:nvSpPr>
          <p:cNvPr id="1471" name="Rectangle 72"/>
          <p:cNvSpPr txBox="1"/>
          <p:nvPr/>
        </p:nvSpPr>
        <p:spPr>
          <a:xfrm>
            <a:off x="193103" y="2065630"/>
            <a:ext cx="443661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08 /10 / 2019</a:t>
            </a:r>
            <a:r>
              <a:rPr lang="fr-FR" b="0" dirty="0"/>
              <a:t>  Conseil </a:t>
            </a:r>
            <a:r>
              <a:rPr lang="fr-FR" b="0" dirty="0" err="1"/>
              <a:t>interlaboratoires</a:t>
            </a:r>
            <a:r>
              <a:rPr lang="fr-FR" b="0" dirty="0"/>
              <a:t> FLUO</a:t>
            </a:r>
          </a:p>
        </p:txBody>
      </p:sp>
      <p:sp>
        <p:nvSpPr>
          <p:cNvPr id="1472" name="Rectangle 74"/>
          <p:cNvSpPr txBox="1"/>
          <p:nvPr/>
        </p:nvSpPr>
        <p:spPr>
          <a:xfrm>
            <a:off x="6547516" y="952373"/>
            <a:ext cx="40835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20/09/2019 </a:t>
            </a:r>
            <a:r>
              <a:rPr lang="fr-FR" b="0" dirty="0"/>
              <a:t>Nomination des directeurs adjoints</a:t>
            </a:r>
          </a:p>
        </p:txBody>
      </p:sp>
      <p:sp>
        <p:nvSpPr>
          <p:cNvPr id="48" name="ZoneTexte 65"/>
          <p:cNvSpPr txBox="1"/>
          <p:nvPr/>
        </p:nvSpPr>
        <p:spPr>
          <a:xfrm>
            <a:off x="223734" y="4924672"/>
            <a:ext cx="410144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lang="fr-FR" dirty="0"/>
              <a:t>~27/11/2019</a:t>
            </a:r>
            <a:r>
              <a:rPr lang="fr-FR" b="0" dirty="0"/>
              <a:t> Auditions du Directeur Technique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34431" y="4177691"/>
            <a:ext cx="287354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/>
              <a:t>07/11/2019</a:t>
            </a:r>
            <a:r>
              <a:rPr lang="fr-FR" sz="1600" dirty="0"/>
              <a:t>  CHCST UFR Sciences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/>
              <a:t>19/11/2019  </a:t>
            </a:r>
            <a:r>
              <a:rPr lang="fr-FR" sz="1600" dirty="0"/>
              <a:t>CRHCST DR4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8778" y="5772253"/>
            <a:ext cx="10845275" cy="52321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 Janvier 2020. Création de FLUO et début d’un mandat</a:t>
            </a:r>
            <a:r>
              <a:rPr kumimoji="0" lang="fr-FR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de construction 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84038" y="3286593"/>
            <a:ext cx="382405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Réunions hebdomadaires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avec les DSA et le chefs départements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06148" y="688140"/>
            <a:ext cx="4736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11/09/2019</a:t>
            </a:r>
            <a:r>
              <a:rPr lang="fr-FR" sz="1600" dirty="0"/>
              <a:t> Prise de service de la Secrétaire Générale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523625" y="2239905"/>
            <a:ext cx="3710367" cy="1661078"/>
          </a:xfrm>
          <a:prstGeom prst="ellipse">
            <a:avLst/>
          </a:prstGeom>
          <a:solidFill>
            <a:srgbClr val="FF0000">
              <a:alpha val="3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FF0000"/>
                </a:solidFill>
              </a:rPr>
              <a:t>HIGH ENERGY PHYSICS</a:t>
            </a:r>
          </a:p>
          <a:p>
            <a:pPr algn="ctr"/>
            <a:r>
              <a:rPr lang="en-AU" sz="4800" b="1" dirty="0">
                <a:solidFill>
                  <a:srgbClr val="FF0000"/>
                </a:solidFill>
              </a:rPr>
              <a:t>~50</a:t>
            </a:r>
          </a:p>
        </p:txBody>
      </p:sp>
      <p:sp>
        <p:nvSpPr>
          <p:cNvPr id="9" name="Ellipse 8"/>
          <p:cNvSpPr/>
          <p:nvPr/>
        </p:nvSpPr>
        <p:spPr>
          <a:xfrm>
            <a:off x="4233993" y="1864824"/>
            <a:ext cx="3445912" cy="1424956"/>
          </a:xfrm>
          <a:prstGeom prst="ellipse">
            <a:avLst/>
          </a:prstGeom>
          <a:solidFill>
            <a:srgbClr val="92D050">
              <a:alpha val="68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00B050"/>
                </a:solidFill>
              </a:rPr>
              <a:t>NUCLEAR PHYSICS</a:t>
            </a:r>
          </a:p>
          <a:p>
            <a:pPr algn="ctr"/>
            <a:r>
              <a:rPr lang="en-AU" sz="3600" b="1" dirty="0">
                <a:solidFill>
                  <a:srgbClr val="00B050"/>
                </a:solidFill>
              </a:rPr>
              <a:t>~40</a:t>
            </a:r>
          </a:p>
        </p:txBody>
      </p:sp>
      <p:sp>
        <p:nvSpPr>
          <p:cNvPr id="10" name="Ellipse 9"/>
          <p:cNvSpPr/>
          <p:nvPr/>
        </p:nvSpPr>
        <p:spPr>
          <a:xfrm>
            <a:off x="7890120" y="2142431"/>
            <a:ext cx="3445912" cy="1424956"/>
          </a:xfrm>
          <a:prstGeom prst="ellipse">
            <a:avLst/>
          </a:prstGeom>
          <a:solidFill>
            <a:srgbClr val="00B0F0">
              <a:alpha val="4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00B0F0"/>
                </a:solidFill>
              </a:rPr>
              <a:t>ASTROPARTICLES &amp; COSMOLOGY</a:t>
            </a:r>
          </a:p>
          <a:p>
            <a:pPr algn="ctr"/>
            <a:r>
              <a:rPr lang="en-AU" sz="3600" b="1" dirty="0">
                <a:solidFill>
                  <a:srgbClr val="00B0F0"/>
                </a:solidFill>
              </a:rPr>
              <a:t>~40 </a:t>
            </a:r>
          </a:p>
        </p:txBody>
      </p:sp>
      <p:sp>
        <p:nvSpPr>
          <p:cNvPr id="11" name="Ellipse 10"/>
          <p:cNvSpPr/>
          <p:nvPr/>
        </p:nvSpPr>
        <p:spPr>
          <a:xfrm>
            <a:off x="6659044" y="5210214"/>
            <a:ext cx="3445912" cy="14249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accent4">
                    <a:lumMod val="75000"/>
                  </a:schemeClr>
                </a:solidFill>
              </a:rPr>
              <a:t>HEALTH PHYSICS</a:t>
            </a:r>
          </a:p>
          <a:p>
            <a:pPr algn="ctr"/>
            <a:r>
              <a:rPr lang="en-AU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AU" sz="3600" b="1" dirty="0">
                <a:solidFill>
                  <a:schemeClr val="accent4">
                    <a:lumMod val="75000"/>
                  </a:schemeClr>
                </a:solidFill>
              </a:rPr>
              <a:t>~15</a:t>
            </a:r>
          </a:p>
        </p:txBody>
      </p:sp>
      <p:sp>
        <p:nvSpPr>
          <p:cNvPr id="12" name="Ellipse 11"/>
          <p:cNvSpPr/>
          <p:nvPr/>
        </p:nvSpPr>
        <p:spPr>
          <a:xfrm>
            <a:off x="2875723" y="5210214"/>
            <a:ext cx="3445912" cy="1424956"/>
          </a:xfrm>
          <a:prstGeom prst="ellipse">
            <a:avLst/>
          </a:prstGeom>
          <a:solidFill>
            <a:srgbClr val="7030A0">
              <a:alpha val="38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7030A0"/>
                </a:solidFill>
              </a:rPr>
              <a:t>THEORETICAL PHYSICS</a:t>
            </a:r>
          </a:p>
          <a:p>
            <a:pPr algn="ctr"/>
            <a:r>
              <a:rPr lang="en-AU" sz="3600" b="1" dirty="0">
                <a:solidFill>
                  <a:srgbClr val="7030A0"/>
                </a:solidFill>
              </a:rPr>
              <a:t>~40</a:t>
            </a:r>
          </a:p>
        </p:txBody>
      </p:sp>
      <p:sp>
        <p:nvSpPr>
          <p:cNvPr id="13" name="Ellipse 12"/>
          <p:cNvSpPr/>
          <p:nvPr/>
        </p:nvSpPr>
        <p:spPr>
          <a:xfrm>
            <a:off x="352621" y="4100145"/>
            <a:ext cx="3445912" cy="1424956"/>
          </a:xfrm>
          <a:prstGeom prst="ellipse">
            <a:avLst/>
          </a:prstGeom>
          <a:solidFill>
            <a:schemeClr val="bg2">
              <a:lumMod val="90000"/>
              <a:alpha val="43000"/>
            </a:schemeClr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ENERGY &amp; </a:t>
            </a:r>
            <a:r>
              <a:rPr lang="en-AU" sz="2000" b="1" dirty="0">
                <a:solidFill>
                  <a:schemeClr val="tx1"/>
                </a:solidFill>
              </a:rPr>
              <a:t>ENVIRONNEMENT</a:t>
            </a:r>
          </a:p>
          <a:p>
            <a:pPr algn="ctr"/>
            <a:r>
              <a:rPr lang="en-AU" sz="3600" b="1" dirty="0">
                <a:solidFill>
                  <a:schemeClr val="tx1"/>
                </a:solidFill>
              </a:rPr>
              <a:t>~20</a:t>
            </a:r>
          </a:p>
        </p:txBody>
      </p:sp>
      <p:sp>
        <p:nvSpPr>
          <p:cNvPr id="14" name="Ellipse 13"/>
          <p:cNvSpPr/>
          <p:nvPr/>
        </p:nvSpPr>
        <p:spPr>
          <a:xfrm>
            <a:off x="8610600" y="3796261"/>
            <a:ext cx="3445912" cy="1424956"/>
          </a:xfrm>
          <a:prstGeom prst="ellipse">
            <a:avLst/>
          </a:prstGeom>
          <a:solidFill>
            <a:srgbClr val="FFFF00">
              <a:alpha val="28000"/>
            </a:srgb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FFC000"/>
                </a:solidFill>
              </a:rPr>
              <a:t>ACCELERATOR PHYSICS</a:t>
            </a:r>
          </a:p>
          <a:p>
            <a:pPr algn="ctr"/>
            <a:r>
              <a:rPr lang="en-AU" sz="3600" b="1" dirty="0">
                <a:solidFill>
                  <a:srgbClr val="FFC000"/>
                </a:solidFill>
              </a:rPr>
              <a:t>~30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89891" y="27645"/>
            <a:ext cx="9393051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6600" b="1" dirty="0">
                <a:solidFill>
                  <a:srgbClr val="FF0000"/>
                </a:solidFill>
              </a:rPr>
              <a:t>7</a:t>
            </a:r>
            <a:r>
              <a:rPr lang="en-ZA" sz="6600" dirty="0"/>
              <a:t> </a:t>
            </a:r>
            <a:r>
              <a:rPr lang="en-ZA" sz="5400" dirty="0"/>
              <a:t>RESEARCH POLES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317560" y="3261156"/>
            <a:ext cx="40081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/>
              <a:t>~50 postdoc</a:t>
            </a:r>
          </a:p>
          <a:p>
            <a:r>
              <a:rPr lang="en-ZA" sz="6000" dirty="0"/>
              <a:t>~100 PHD</a:t>
            </a:r>
          </a:p>
        </p:txBody>
      </p:sp>
      <p:sp>
        <p:nvSpPr>
          <p:cNvPr id="24" name="Shape 467"/>
          <p:cNvSpPr/>
          <p:nvPr>
            <p:custDataLst>
              <p:tags r:id="rId1"/>
            </p:custDataLst>
          </p:nvPr>
        </p:nvSpPr>
        <p:spPr>
          <a:xfrm>
            <a:off x="1023257" y="1131908"/>
            <a:ext cx="9459685" cy="707886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ZA" sz="2000" b="1" dirty="0">
                <a:solidFill>
                  <a:srgbClr val="FF0000"/>
                </a:solidFill>
              </a:rPr>
              <a:t>The ensemble of all the themes of “the physics of the two infinities” with the presence </a:t>
            </a:r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ZA" sz="2000" b="1" dirty="0">
                <a:solidFill>
                  <a:srgbClr val="FF0000"/>
                </a:solidFill>
              </a:rPr>
              <a:t>of strong historical/existing poles, of emerging poles and of activities at the interfaces</a:t>
            </a:r>
            <a:endParaRPr lang="en-ZA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048000" y="30288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387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Espace réservé du pied de page 4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252" name="Espace réservé de la date 3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  <p:sp>
        <p:nvSpPr>
          <p:cNvPr id="253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54" name="Rectangle 6"/>
          <p:cNvSpPr/>
          <p:nvPr/>
        </p:nvSpPr>
        <p:spPr>
          <a:xfrm>
            <a:off x="2010899" y="1554870"/>
            <a:ext cx="8170200" cy="341632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 b="1"/>
            </a:lvl1pPr>
          </a:lstStyle>
          <a:p>
            <a:r>
              <a:rPr dirty="0"/>
              <a:t>The scientific project overview and </a:t>
            </a:r>
            <a:r>
              <a:t>preliminary view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Espace réservé du pied de page 2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257" name="ZoneTexte 3"/>
          <p:cNvSpPr txBox="1"/>
          <p:nvPr/>
        </p:nvSpPr>
        <p:spPr>
          <a:xfrm>
            <a:off x="3590026" y="137027"/>
            <a:ext cx="412875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800" b="1"/>
            </a:pPr>
            <a:r>
              <a:t>HIGH ENERGY</a:t>
            </a:r>
          </a:p>
          <a:p>
            <a:pPr algn="ctr">
              <a:defRPr sz="4800" b="1"/>
            </a:pPr>
            <a:r>
              <a:t>PHYSICS </a:t>
            </a:r>
          </a:p>
        </p:txBody>
      </p:sp>
      <p:sp>
        <p:nvSpPr>
          <p:cNvPr id="258" name="ZoneTexte 4"/>
          <p:cNvSpPr txBox="1"/>
          <p:nvPr/>
        </p:nvSpPr>
        <p:spPr>
          <a:xfrm>
            <a:off x="5998159" y="2322711"/>
            <a:ext cx="3388926" cy="624841"/>
          </a:xfrm>
          <a:prstGeom prst="rect">
            <a:avLst/>
          </a:prstGeom>
          <a:gradFill>
            <a:gsLst>
              <a:gs pos="0">
                <a:srgbClr val="FF9C9C"/>
              </a:gs>
              <a:gs pos="50000">
                <a:srgbClr val="FFC3C3"/>
              </a:gs>
              <a:gs pos="100000">
                <a:srgbClr val="FFE2E2"/>
              </a:gs>
            </a:gsLst>
            <a:lin ang="27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r>
              <a:t>Particle Physics </a:t>
            </a:r>
          </a:p>
        </p:txBody>
      </p:sp>
      <p:sp>
        <p:nvSpPr>
          <p:cNvPr id="259" name="ZoneTexte 7"/>
          <p:cNvSpPr txBox="1"/>
          <p:nvPr/>
        </p:nvSpPr>
        <p:spPr>
          <a:xfrm>
            <a:off x="5901978" y="3469809"/>
            <a:ext cx="3501218" cy="624841"/>
          </a:xfrm>
          <a:prstGeom prst="rect">
            <a:avLst/>
          </a:prstGeom>
          <a:solidFill>
            <a:schemeClr val="accent4">
              <a:alpha val="3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r>
              <a:t>Hadronic Physics</a:t>
            </a:r>
          </a:p>
        </p:txBody>
      </p:sp>
      <p:sp>
        <p:nvSpPr>
          <p:cNvPr id="260" name="ZoneTexte 8"/>
          <p:cNvSpPr txBox="1"/>
          <p:nvPr/>
        </p:nvSpPr>
        <p:spPr>
          <a:xfrm>
            <a:off x="5961528" y="4727252"/>
            <a:ext cx="3310047" cy="980441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600"/>
            </a:pPr>
            <a:r>
              <a:t>Neutrinos </a:t>
            </a:r>
          </a:p>
          <a:p>
            <a:pPr algn="ctr">
              <a:defRPr sz="2400"/>
            </a:pPr>
            <a:r>
              <a:t>@accelerators/reactors</a:t>
            </a:r>
          </a:p>
        </p:txBody>
      </p:sp>
      <p:sp>
        <p:nvSpPr>
          <p:cNvPr id="261" name="ZoneTexte 9"/>
          <p:cNvSpPr txBox="1"/>
          <p:nvPr/>
        </p:nvSpPr>
        <p:spPr>
          <a:xfrm>
            <a:off x="2007870" y="2045712"/>
            <a:ext cx="3963323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➢"/>
            </a:pPr>
            <a:r>
              <a:t>New particles and symmetries beyond the Standard Model </a:t>
            </a:r>
          </a:p>
          <a:p>
            <a:pPr marL="285750" indent="-285750">
              <a:buSzPct val="100000"/>
              <a:buChar char="➢"/>
            </a:pPr>
            <a:r>
              <a:t>Origin of the mass</a:t>
            </a:r>
          </a:p>
          <a:p>
            <a:pPr marL="285750" indent="-285750">
              <a:buSzPct val="100000"/>
              <a:buChar char="➢"/>
            </a:pPr>
            <a:r>
              <a:t>Particle-antiparticle asymmetry</a:t>
            </a:r>
          </a:p>
        </p:txBody>
      </p:sp>
      <p:sp>
        <p:nvSpPr>
          <p:cNvPr id="262" name="Rectangle 10"/>
          <p:cNvSpPr txBox="1"/>
          <p:nvPr/>
        </p:nvSpPr>
        <p:spPr>
          <a:xfrm>
            <a:off x="2007870" y="3331309"/>
            <a:ext cx="3963323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➢"/>
            </a:pPr>
            <a:r>
              <a:t>Structure of nucleon (and of hadrons)</a:t>
            </a:r>
          </a:p>
          <a:p>
            <a:pPr marL="285750" indent="-285750">
              <a:buSzPct val="100000"/>
              <a:buChar char="➢"/>
            </a:pPr>
            <a:r>
              <a:t>Medium effects         </a:t>
            </a:r>
          </a:p>
          <a:p>
            <a:pPr marL="285750" indent="-285750">
              <a:buSzPct val="100000"/>
              <a:buChar char="➢"/>
            </a:pPr>
            <a:r>
              <a:t>Quark Gluon Plasma</a:t>
            </a:r>
          </a:p>
        </p:txBody>
      </p:sp>
      <p:sp>
        <p:nvSpPr>
          <p:cNvPr id="263" name="Rectangle 11"/>
          <p:cNvSpPr txBox="1"/>
          <p:nvPr/>
        </p:nvSpPr>
        <p:spPr>
          <a:xfrm>
            <a:off x="2007869" y="4496420"/>
            <a:ext cx="4098888" cy="1735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44546A"/>
              </a:buClr>
              <a:buSzPct val="100000"/>
              <a:buChar char="➢"/>
            </a:pPr>
            <a:r>
              <a:t>Mixing matrix U</a:t>
            </a:r>
            <a:r>
              <a:rPr baseline="-25000"/>
              <a:t>PMNS </a:t>
            </a:r>
            <a:r>
              <a:t>and CP violation in neutrinos </a:t>
            </a:r>
            <a:endParaRPr baseline="-25000"/>
          </a:p>
          <a:p>
            <a:pPr marL="285750" indent="-285750">
              <a:buClr>
                <a:srgbClr val="44546A"/>
              </a:buClr>
              <a:buSzPct val="100000"/>
              <a:buChar char="➢"/>
            </a:pPr>
            <a:r>
              <a:t>Masses and mass hierarchy of neutrinos</a:t>
            </a:r>
          </a:p>
          <a:p>
            <a:pPr marL="285750" indent="-285750">
              <a:buClr>
                <a:srgbClr val="44546A"/>
              </a:buClr>
              <a:buSzPct val="100000"/>
              <a:buChar char="➢"/>
            </a:pPr>
            <a:r>
              <a:t>Nature of neutrinos (Majorana or Dirac)</a:t>
            </a:r>
          </a:p>
        </p:txBody>
      </p:sp>
      <p:grpSp>
        <p:nvGrpSpPr>
          <p:cNvPr id="266" name="Ellipse 26"/>
          <p:cNvGrpSpPr/>
          <p:nvPr/>
        </p:nvGrpSpPr>
        <p:grpSpPr>
          <a:xfrm>
            <a:off x="8720710" y="137027"/>
            <a:ext cx="3269673" cy="1431639"/>
            <a:chOff x="0" y="0"/>
            <a:chExt cx="3269671" cy="1431638"/>
          </a:xfrm>
        </p:grpSpPr>
        <p:sp>
          <p:nvSpPr>
            <p:cNvPr id="264" name="Oval"/>
            <p:cNvSpPr/>
            <p:nvPr/>
          </p:nvSpPr>
          <p:spPr>
            <a:xfrm>
              <a:off x="0" y="-1"/>
              <a:ext cx="3269672" cy="1431640"/>
            </a:xfrm>
            <a:prstGeom prst="ellipse">
              <a:avLst/>
            </a:prstGeom>
            <a:solidFill>
              <a:srgbClr val="E7E6E6"/>
            </a:solidFill>
            <a:ln w="76200" cap="flat">
              <a:solidFill>
                <a:srgbClr val="D0CE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" name="Permanent : 47…"/>
            <p:cNvSpPr txBox="1"/>
            <p:nvPr/>
          </p:nvSpPr>
          <p:spPr>
            <a:xfrm>
              <a:off x="524552" y="85898"/>
              <a:ext cx="2220568" cy="125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Permanent : 47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PostDoc : 16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PHD : 28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Emerites : 9</a:t>
              </a:r>
            </a:p>
          </p:txBody>
        </p:sp>
      </p:grpSp>
      <p:sp>
        <p:nvSpPr>
          <p:cNvPr id="267" name="ZoneTexte 28"/>
          <p:cNvSpPr txBox="1"/>
          <p:nvPr/>
        </p:nvSpPr>
        <p:spPr>
          <a:xfrm>
            <a:off x="-63674" y="73669"/>
            <a:ext cx="2535993" cy="128524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Scientific </a:t>
            </a:r>
          </a:p>
          <a:p>
            <a:pPr algn="ctr">
              <a:defRPr sz="4000"/>
            </a:pPr>
            <a:r>
              <a:t>Pole</a:t>
            </a:r>
          </a:p>
        </p:txBody>
      </p:sp>
      <p:sp>
        <p:nvSpPr>
          <p:cNvPr id="268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69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Espace réservé du pied de page 2"/>
          <p:cNvSpPr txBox="1"/>
          <p:nvPr/>
        </p:nvSpPr>
        <p:spPr>
          <a:xfrm>
            <a:off x="4046219" y="6637521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272" name="ZoneTexte 3"/>
          <p:cNvSpPr txBox="1"/>
          <p:nvPr/>
        </p:nvSpPr>
        <p:spPr>
          <a:xfrm>
            <a:off x="35732" y="116557"/>
            <a:ext cx="3753903" cy="688341"/>
          </a:xfrm>
          <a:prstGeom prst="rect">
            <a:avLst/>
          </a:prstGeom>
          <a:gradFill>
            <a:gsLst>
              <a:gs pos="0">
                <a:srgbClr val="FF9C9C"/>
              </a:gs>
              <a:gs pos="50000">
                <a:srgbClr val="FFC3C3"/>
              </a:gs>
              <a:gs pos="100000">
                <a:srgbClr val="FFE2E2"/>
              </a:gs>
            </a:gsLst>
            <a:lin ang="27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r>
              <a:t>Particle Physics </a:t>
            </a:r>
          </a:p>
        </p:txBody>
      </p:sp>
      <p:sp>
        <p:nvSpPr>
          <p:cNvPr id="273" name="ZoneTexte 4"/>
          <p:cNvSpPr txBox="1"/>
          <p:nvPr/>
        </p:nvSpPr>
        <p:spPr>
          <a:xfrm>
            <a:off x="9068327" y="323234"/>
            <a:ext cx="1572579" cy="383541"/>
          </a:xfrm>
          <a:prstGeom prst="rect">
            <a:avLst/>
          </a:prstGeom>
          <a:solidFill>
            <a:srgbClr val="FF0000">
              <a:alpha val="29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t>@ CERN, KEK</a:t>
            </a:r>
          </a:p>
        </p:txBody>
      </p:sp>
      <p:grpSp>
        <p:nvGrpSpPr>
          <p:cNvPr id="276" name="Ellipse 7"/>
          <p:cNvGrpSpPr/>
          <p:nvPr/>
        </p:nvGrpSpPr>
        <p:grpSpPr>
          <a:xfrm>
            <a:off x="3826269" y="4002"/>
            <a:ext cx="1110959" cy="1013970"/>
            <a:chOff x="0" y="0"/>
            <a:chExt cx="1110957" cy="1013969"/>
          </a:xfrm>
        </p:grpSpPr>
        <p:sp>
          <p:nvSpPr>
            <p:cNvPr id="274" name="Oval"/>
            <p:cNvSpPr/>
            <p:nvPr/>
          </p:nvSpPr>
          <p:spPr>
            <a:xfrm>
              <a:off x="0" y="0"/>
              <a:ext cx="1110958" cy="1013970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 w="38100" cap="flat">
              <a:solidFill>
                <a:srgbClr val="FF0000">
                  <a:alpha val="47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500"/>
              </a:pPr>
              <a:endParaRPr/>
            </a:p>
          </p:txBody>
        </p:sp>
        <p:sp>
          <p:nvSpPr>
            <p:cNvPr id="275" name="ATLAS"/>
            <p:cNvSpPr txBox="1"/>
            <p:nvPr/>
          </p:nvSpPr>
          <p:spPr>
            <a:xfrm>
              <a:off x="208416" y="353315"/>
              <a:ext cx="694126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500"/>
              </a:lvl1pPr>
            </a:lstStyle>
            <a:p>
              <a:r>
                <a:t>ATLAS</a:t>
              </a:r>
            </a:p>
          </p:txBody>
        </p:sp>
      </p:grpSp>
      <p:grpSp>
        <p:nvGrpSpPr>
          <p:cNvPr id="279" name="Ellipse 8"/>
          <p:cNvGrpSpPr/>
          <p:nvPr/>
        </p:nvGrpSpPr>
        <p:grpSpPr>
          <a:xfrm>
            <a:off x="6203851" y="37253"/>
            <a:ext cx="1110959" cy="1013970"/>
            <a:chOff x="0" y="0"/>
            <a:chExt cx="1110957" cy="1013969"/>
          </a:xfrm>
        </p:grpSpPr>
        <p:sp>
          <p:nvSpPr>
            <p:cNvPr id="277" name="Oval"/>
            <p:cNvSpPr/>
            <p:nvPr/>
          </p:nvSpPr>
          <p:spPr>
            <a:xfrm>
              <a:off x="0" y="0"/>
              <a:ext cx="1110958" cy="1013970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 w="38100" cap="flat">
              <a:solidFill>
                <a:srgbClr val="FF0000">
                  <a:alpha val="47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278" name="ILC"/>
            <p:cNvSpPr txBox="1"/>
            <p:nvPr/>
          </p:nvSpPr>
          <p:spPr>
            <a:xfrm>
              <a:off x="208416" y="340615"/>
              <a:ext cx="694126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ILC</a:t>
              </a:r>
            </a:p>
          </p:txBody>
        </p:sp>
      </p:grpSp>
      <p:grpSp>
        <p:nvGrpSpPr>
          <p:cNvPr id="282" name="Ellipse 9"/>
          <p:cNvGrpSpPr/>
          <p:nvPr/>
        </p:nvGrpSpPr>
        <p:grpSpPr>
          <a:xfrm>
            <a:off x="5008821" y="25176"/>
            <a:ext cx="1110958" cy="1013970"/>
            <a:chOff x="0" y="0"/>
            <a:chExt cx="1110957" cy="1013969"/>
          </a:xfrm>
        </p:grpSpPr>
        <p:sp>
          <p:nvSpPr>
            <p:cNvPr id="280" name="Oval"/>
            <p:cNvSpPr/>
            <p:nvPr/>
          </p:nvSpPr>
          <p:spPr>
            <a:xfrm>
              <a:off x="0" y="0"/>
              <a:ext cx="1110958" cy="1013970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 w="38100" cap="flat">
              <a:solidFill>
                <a:srgbClr val="FF0000">
                  <a:alpha val="47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281" name="LHCb"/>
            <p:cNvSpPr txBox="1"/>
            <p:nvPr/>
          </p:nvSpPr>
          <p:spPr>
            <a:xfrm>
              <a:off x="208416" y="340615"/>
              <a:ext cx="694126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LHCb</a:t>
              </a:r>
            </a:p>
          </p:txBody>
        </p:sp>
      </p:grpSp>
      <p:grpSp>
        <p:nvGrpSpPr>
          <p:cNvPr id="285" name="Ellipse 10"/>
          <p:cNvGrpSpPr/>
          <p:nvPr/>
        </p:nvGrpSpPr>
        <p:grpSpPr>
          <a:xfrm>
            <a:off x="7394737" y="48487"/>
            <a:ext cx="1079956" cy="1010240"/>
            <a:chOff x="0" y="0"/>
            <a:chExt cx="1079955" cy="1010238"/>
          </a:xfrm>
        </p:grpSpPr>
        <p:sp>
          <p:nvSpPr>
            <p:cNvPr id="283" name="Oval"/>
            <p:cNvSpPr/>
            <p:nvPr/>
          </p:nvSpPr>
          <p:spPr>
            <a:xfrm>
              <a:off x="0" y="-1"/>
              <a:ext cx="1079956" cy="1010240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 w="38100" cap="flat">
              <a:solidFill>
                <a:srgbClr val="FF0000">
                  <a:alpha val="47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284" name="Belle II"/>
            <p:cNvSpPr txBox="1"/>
            <p:nvPr/>
          </p:nvSpPr>
          <p:spPr>
            <a:xfrm>
              <a:off x="203876" y="218098"/>
              <a:ext cx="672204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Belle II</a:t>
              </a:r>
            </a:p>
          </p:txBody>
        </p:sp>
      </p:grpSp>
      <p:sp>
        <p:nvSpPr>
          <p:cNvPr id="286" name="Connecteur droit 13"/>
          <p:cNvSpPr/>
          <p:nvPr/>
        </p:nvSpPr>
        <p:spPr>
          <a:xfrm flipH="1">
            <a:off x="1138290" y="1491573"/>
            <a:ext cx="11241" cy="316925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Connecteur droit 14"/>
          <p:cNvSpPr/>
          <p:nvPr/>
        </p:nvSpPr>
        <p:spPr>
          <a:xfrm>
            <a:off x="1645918" y="1491573"/>
            <a:ext cx="9230" cy="316925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Connecteur droit 15"/>
          <p:cNvSpPr/>
          <p:nvPr/>
        </p:nvSpPr>
        <p:spPr>
          <a:xfrm>
            <a:off x="2603862" y="1491573"/>
            <a:ext cx="23834" cy="334889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Connecteur droit 16"/>
          <p:cNvSpPr/>
          <p:nvPr/>
        </p:nvSpPr>
        <p:spPr>
          <a:xfrm>
            <a:off x="4040778" y="1491573"/>
            <a:ext cx="13485" cy="334889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0" name="Connecteur droit 17"/>
          <p:cNvSpPr/>
          <p:nvPr/>
        </p:nvSpPr>
        <p:spPr>
          <a:xfrm flipH="1">
            <a:off x="5207326" y="1491573"/>
            <a:ext cx="30883" cy="334889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" name="Connecteur droit 18"/>
          <p:cNvSpPr/>
          <p:nvPr/>
        </p:nvSpPr>
        <p:spPr>
          <a:xfrm>
            <a:off x="6435638" y="1491572"/>
            <a:ext cx="5429" cy="323959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ZoneTexte 19"/>
          <p:cNvSpPr txBox="1"/>
          <p:nvPr/>
        </p:nvSpPr>
        <p:spPr>
          <a:xfrm rot="16200000">
            <a:off x="847590" y="1130348"/>
            <a:ext cx="53038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2018</a:t>
            </a:r>
          </a:p>
        </p:txBody>
      </p:sp>
      <p:sp>
        <p:nvSpPr>
          <p:cNvPr id="293" name="ZoneTexte 20"/>
          <p:cNvSpPr txBox="1"/>
          <p:nvPr/>
        </p:nvSpPr>
        <p:spPr>
          <a:xfrm rot="16200000">
            <a:off x="1392469" y="1130348"/>
            <a:ext cx="53038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2020</a:t>
            </a:r>
          </a:p>
        </p:txBody>
      </p:sp>
      <p:sp>
        <p:nvSpPr>
          <p:cNvPr id="294" name="ZoneTexte 21"/>
          <p:cNvSpPr txBox="1"/>
          <p:nvPr/>
        </p:nvSpPr>
        <p:spPr>
          <a:xfrm rot="16200000">
            <a:off x="2305576" y="1130348"/>
            <a:ext cx="53038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2024</a:t>
            </a:r>
          </a:p>
        </p:txBody>
      </p:sp>
      <p:sp>
        <p:nvSpPr>
          <p:cNvPr id="295" name="Connecteur droit 22"/>
          <p:cNvSpPr/>
          <p:nvPr/>
        </p:nvSpPr>
        <p:spPr>
          <a:xfrm flipH="1">
            <a:off x="3311385" y="1491573"/>
            <a:ext cx="10937" cy="334889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98" name="Rectangle 23"/>
          <p:cNvGrpSpPr/>
          <p:nvPr/>
        </p:nvGrpSpPr>
        <p:grpSpPr>
          <a:xfrm>
            <a:off x="1830584" y="1600410"/>
            <a:ext cx="743091" cy="332741"/>
            <a:chOff x="0" y="0"/>
            <a:chExt cx="743090" cy="332740"/>
          </a:xfrm>
        </p:grpSpPr>
        <p:sp>
          <p:nvSpPr>
            <p:cNvPr id="296" name="Rectangle"/>
            <p:cNvSpPr/>
            <p:nvPr/>
          </p:nvSpPr>
          <p:spPr>
            <a:xfrm>
              <a:off x="0" y="39202"/>
              <a:ext cx="743091" cy="254337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RUN3"/>
            <p:cNvSpPr txBox="1"/>
            <p:nvPr/>
          </p:nvSpPr>
          <p:spPr>
            <a:xfrm>
              <a:off x="45719" y="0"/>
              <a:ext cx="651652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t>RUN3</a:t>
              </a:r>
            </a:p>
          </p:txBody>
        </p:sp>
      </p:grpSp>
      <p:sp>
        <p:nvSpPr>
          <p:cNvPr id="299" name="ZoneTexte 24"/>
          <p:cNvSpPr txBox="1"/>
          <p:nvPr/>
        </p:nvSpPr>
        <p:spPr>
          <a:xfrm rot="16200000">
            <a:off x="3046452" y="1130348"/>
            <a:ext cx="53038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2027</a:t>
            </a:r>
          </a:p>
        </p:txBody>
      </p:sp>
      <p:grpSp>
        <p:nvGrpSpPr>
          <p:cNvPr id="302" name="Rectangle 25"/>
          <p:cNvGrpSpPr/>
          <p:nvPr/>
        </p:nvGrpSpPr>
        <p:grpSpPr>
          <a:xfrm>
            <a:off x="2618957" y="1744383"/>
            <a:ext cx="703365" cy="358141"/>
            <a:chOff x="0" y="0"/>
            <a:chExt cx="703363" cy="358140"/>
          </a:xfrm>
        </p:grpSpPr>
        <p:sp>
          <p:nvSpPr>
            <p:cNvPr id="300" name="Rectangle"/>
            <p:cNvSpPr/>
            <p:nvPr/>
          </p:nvSpPr>
          <p:spPr>
            <a:xfrm>
              <a:off x="0" y="86818"/>
              <a:ext cx="703364" cy="184504"/>
            </a:xfrm>
            <a:prstGeom prst="rect">
              <a:avLst/>
            </a:prstGeom>
            <a:solidFill>
              <a:srgbClr val="FFD9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1" name="LS3"/>
            <p:cNvSpPr txBox="1"/>
            <p:nvPr/>
          </p:nvSpPr>
          <p:spPr>
            <a:xfrm>
              <a:off x="45719" y="0"/>
              <a:ext cx="611925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LS3</a:t>
              </a:r>
            </a:p>
          </p:txBody>
        </p:sp>
      </p:grpSp>
      <p:grpSp>
        <p:nvGrpSpPr>
          <p:cNvPr id="305" name="Rectangle 26"/>
          <p:cNvGrpSpPr/>
          <p:nvPr/>
        </p:nvGrpSpPr>
        <p:grpSpPr>
          <a:xfrm>
            <a:off x="1284337" y="1749941"/>
            <a:ext cx="577742" cy="358141"/>
            <a:chOff x="0" y="0"/>
            <a:chExt cx="577740" cy="358140"/>
          </a:xfrm>
        </p:grpSpPr>
        <p:sp>
          <p:nvSpPr>
            <p:cNvPr id="303" name="Rectangle"/>
            <p:cNvSpPr/>
            <p:nvPr/>
          </p:nvSpPr>
          <p:spPr>
            <a:xfrm>
              <a:off x="0" y="89083"/>
              <a:ext cx="577741" cy="179974"/>
            </a:xfrm>
            <a:prstGeom prst="rect">
              <a:avLst/>
            </a:prstGeom>
            <a:solidFill>
              <a:srgbClr val="FFD9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4" name="LS2"/>
            <p:cNvSpPr txBox="1"/>
            <p:nvPr/>
          </p:nvSpPr>
          <p:spPr>
            <a:xfrm>
              <a:off x="45719" y="0"/>
              <a:ext cx="486302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LS2</a:t>
              </a:r>
            </a:p>
          </p:txBody>
        </p:sp>
      </p:grpSp>
      <p:grpSp>
        <p:nvGrpSpPr>
          <p:cNvPr id="308" name="Rectangle 27"/>
          <p:cNvGrpSpPr/>
          <p:nvPr/>
        </p:nvGrpSpPr>
        <p:grpSpPr>
          <a:xfrm>
            <a:off x="3348154" y="1625130"/>
            <a:ext cx="2020007" cy="332741"/>
            <a:chOff x="0" y="0"/>
            <a:chExt cx="2020005" cy="332740"/>
          </a:xfrm>
        </p:grpSpPr>
        <p:sp>
          <p:nvSpPr>
            <p:cNvPr id="306" name="Rectangle"/>
            <p:cNvSpPr/>
            <p:nvPr/>
          </p:nvSpPr>
          <p:spPr>
            <a:xfrm>
              <a:off x="0" y="27927"/>
              <a:ext cx="2020006" cy="276887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RUN4,5"/>
            <p:cNvSpPr txBox="1"/>
            <p:nvPr/>
          </p:nvSpPr>
          <p:spPr>
            <a:xfrm>
              <a:off x="45719" y="0"/>
              <a:ext cx="1928567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t>RUN4,5</a:t>
              </a:r>
            </a:p>
          </p:txBody>
        </p:sp>
      </p:grpSp>
      <p:sp>
        <p:nvSpPr>
          <p:cNvPr id="309" name="ZoneTexte 28"/>
          <p:cNvSpPr txBox="1"/>
          <p:nvPr/>
        </p:nvSpPr>
        <p:spPr>
          <a:xfrm rot="16200000">
            <a:off x="3748848" y="1130348"/>
            <a:ext cx="53038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2030</a:t>
            </a:r>
          </a:p>
        </p:txBody>
      </p:sp>
      <p:sp>
        <p:nvSpPr>
          <p:cNvPr id="310" name="ZoneTexte 29"/>
          <p:cNvSpPr txBox="1"/>
          <p:nvPr/>
        </p:nvSpPr>
        <p:spPr>
          <a:xfrm rot="16200000">
            <a:off x="4930784" y="1130348"/>
            <a:ext cx="53038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2035</a:t>
            </a:r>
          </a:p>
        </p:txBody>
      </p:sp>
      <p:sp>
        <p:nvSpPr>
          <p:cNvPr id="311" name="ZoneTexte 30"/>
          <p:cNvSpPr txBox="1"/>
          <p:nvPr/>
        </p:nvSpPr>
        <p:spPr>
          <a:xfrm>
            <a:off x="3499820" y="1944990"/>
            <a:ext cx="2107160" cy="535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1"/>
            </a:pPr>
            <a:r>
              <a:t>Phase HL-LHC</a:t>
            </a:r>
          </a:p>
          <a:p>
            <a:pPr>
              <a:defRPr sz="1400" i="1"/>
            </a:pPr>
            <a:r>
              <a:t>4 ab−1 ultimate value </a:t>
            </a:r>
          </a:p>
        </p:txBody>
      </p:sp>
      <p:sp>
        <p:nvSpPr>
          <p:cNvPr id="312" name="ZoneTexte 31"/>
          <p:cNvSpPr txBox="1"/>
          <p:nvPr/>
        </p:nvSpPr>
        <p:spPr>
          <a:xfrm rot="16200000">
            <a:off x="6167540" y="1130348"/>
            <a:ext cx="53038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2040</a:t>
            </a:r>
          </a:p>
        </p:txBody>
      </p:sp>
      <p:sp>
        <p:nvSpPr>
          <p:cNvPr id="313" name="ZoneTexte 32"/>
          <p:cNvSpPr txBox="1"/>
          <p:nvPr/>
        </p:nvSpPr>
        <p:spPr>
          <a:xfrm>
            <a:off x="6673800" y="1238860"/>
            <a:ext cx="5429225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ATLAS</a:t>
            </a:r>
            <a:r>
              <a:rPr b="0"/>
              <a:t>      – Implication in HL-LHC with well structured 	      and well financed national effort.</a:t>
            </a:r>
          </a:p>
          <a:p>
            <a:pPr>
              <a:defRPr b="1"/>
            </a:pPr>
            <a:r>
              <a:t>LHCb</a:t>
            </a:r>
            <a:r>
              <a:rPr b="0"/>
              <a:t>        – Phase HL-LHC. </a:t>
            </a:r>
          </a:p>
          <a:p>
            <a:pPr>
              <a:defRPr b="1"/>
            </a:pPr>
            <a:r>
              <a:t>BELLE II  </a:t>
            </a:r>
            <a:r>
              <a:rPr b="0"/>
              <a:t>– Implication in Phase 3 hardware (DAQ)</a:t>
            </a:r>
          </a:p>
        </p:txBody>
      </p:sp>
      <p:grpSp>
        <p:nvGrpSpPr>
          <p:cNvPr id="316" name="Rectangle 33"/>
          <p:cNvGrpSpPr/>
          <p:nvPr/>
        </p:nvGrpSpPr>
        <p:grpSpPr>
          <a:xfrm>
            <a:off x="737061" y="2126768"/>
            <a:ext cx="669374" cy="421641"/>
            <a:chOff x="0" y="0"/>
            <a:chExt cx="669372" cy="421640"/>
          </a:xfrm>
        </p:grpSpPr>
        <p:sp>
          <p:nvSpPr>
            <p:cNvPr id="314" name="Rectangle"/>
            <p:cNvSpPr/>
            <p:nvPr/>
          </p:nvSpPr>
          <p:spPr>
            <a:xfrm>
              <a:off x="0" y="64064"/>
              <a:ext cx="669373" cy="293512"/>
            </a:xfrm>
            <a:prstGeom prst="rect">
              <a:avLst/>
            </a:prstGeom>
            <a:solidFill>
              <a:srgbClr val="6CFAEC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315" name="Phase 2"/>
            <p:cNvSpPr txBox="1"/>
            <p:nvPr/>
          </p:nvSpPr>
          <p:spPr>
            <a:xfrm>
              <a:off x="45719" y="0"/>
              <a:ext cx="577934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/>
              </a:pPr>
              <a:r>
                <a:t>Phase</a:t>
              </a:r>
              <a:r>
                <a:rPr sz="1100"/>
                <a:t> 2</a:t>
              </a:r>
            </a:p>
          </p:txBody>
        </p:sp>
      </p:grpSp>
      <p:grpSp>
        <p:nvGrpSpPr>
          <p:cNvPr id="319" name="Rectangle 34"/>
          <p:cNvGrpSpPr/>
          <p:nvPr/>
        </p:nvGrpSpPr>
        <p:grpSpPr>
          <a:xfrm>
            <a:off x="1433930" y="2152882"/>
            <a:ext cx="1418129" cy="358141"/>
            <a:chOff x="0" y="0"/>
            <a:chExt cx="1418127" cy="358140"/>
          </a:xfrm>
        </p:grpSpPr>
        <p:sp>
          <p:nvSpPr>
            <p:cNvPr id="317" name="Rectangle"/>
            <p:cNvSpPr/>
            <p:nvPr/>
          </p:nvSpPr>
          <p:spPr>
            <a:xfrm>
              <a:off x="0" y="26676"/>
              <a:ext cx="1418128" cy="304787"/>
            </a:xfrm>
            <a:prstGeom prst="rect">
              <a:avLst/>
            </a:prstGeom>
            <a:solidFill>
              <a:srgbClr val="6CFAEC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8" name="Phase 3"/>
            <p:cNvSpPr txBox="1"/>
            <p:nvPr/>
          </p:nvSpPr>
          <p:spPr>
            <a:xfrm>
              <a:off x="45719" y="0"/>
              <a:ext cx="1326689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Phase 3</a:t>
              </a:r>
            </a:p>
          </p:txBody>
        </p:sp>
      </p:grpSp>
      <p:sp>
        <p:nvSpPr>
          <p:cNvPr id="320" name="Connecteur droit 35"/>
          <p:cNvSpPr/>
          <p:nvPr/>
        </p:nvSpPr>
        <p:spPr>
          <a:xfrm>
            <a:off x="1406434" y="1489587"/>
            <a:ext cx="12563" cy="3171236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1" name="Connecteur droit 36"/>
          <p:cNvSpPr/>
          <p:nvPr/>
        </p:nvSpPr>
        <p:spPr>
          <a:xfrm>
            <a:off x="2852056" y="1481277"/>
            <a:ext cx="2" cy="328003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2" name="ZoneTexte 37"/>
          <p:cNvSpPr txBox="1"/>
          <p:nvPr/>
        </p:nvSpPr>
        <p:spPr>
          <a:xfrm rot="16200000">
            <a:off x="1122841" y="1130348"/>
            <a:ext cx="53038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2019</a:t>
            </a:r>
          </a:p>
        </p:txBody>
      </p:sp>
      <p:sp>
        <p:nvSpPr>
          <p:cNvPr id="323" name="Connecteur droit 38"/>
          <p:cNvSpPr/>
          <p:nvPr/>
        </p:nvSpPr>
        <p:spPr>
          <a:xfrm>
            <a:off x="1845509" y="1417549"/>
            <a:ext cx="16570" cy="3303565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" name="ZoneTexte 39"/>
          <p:cNvSpPr txBox="1"/>
          <p:nvPr/>
        </p:nvSpPr>
        <p:spPr>
          <a:xfrm rot="16200000">
            <a:off x="1599456" y="1130348"/>
            <a:ext cx="53038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2021</a:t>
            </a:r>
          </a:p>
        </p:txBody>
      </p:sp>
      <p:grpSp>
        <p:nvGrpSpPr>
          <p:cNvPr id="327" name="Rectangle 40"/>
          <p:cNvGrpSpPr/>
          <p:nvPr/>
        </p:nvGrpSpPr>
        <p:grpSpPr>
          <a:xfrm>
            <a:off x="589495" y="1614831"/>
            <a:ext cx="743091" cy="332741"/>
            <a:chOff x="0" y="0"/>
            <a:chExt cx="743090" cy="332740"/>
          </a:xfrm>
        </p:grpSpPr>
        <p:sp>
          <p:nvSpPr>
            <p:cNvPr id="325" name="Rectangle"/>
            <p:cNvSpPr/>
            <p:nvPr/>
          </p:nvSpPr>
          <p:spPr>
            <a:xfrm>
              <a:off x="0" y="39202"/>
              <a:ext cx="743091" cy="254337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RUN2"/>
            <p:cNvSpPr txBox="1"/>
            <p:nvPr/>
          </p:nvSpPr>
          <p:spPr>
            <a:xfrm>
              <a:off x="45719" y="0"/>
              <a:ext cx="651652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t>RUN2</a:t>
              </a:r>
            </a:p>
          </p:txBody>
        </p:sp>
      </p:grpSp>
      <p:sp>
        <p:nvSpPr>
          <p:cNvPr id="328" name="ZoneTexte 41"/>
          <p:cNvSpPr txBox="1"/>
          <p:nvPr/>
        </p:nvSpPr>
        <p:spPr>
          <a:xfrm rot="16200000">
            <a:off x="77432" y="1379168"/>
            <a:ext cx="5062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LHC</a:t>
            </a:r>
          </a:p>
        </p:txBody>
      </p:sp>
      <p:sp>
        <p:nvSpPr>
          <p:cNvPr id="329" name="ZoneTexte 42"/>
          <p:cNvSpPr txBox="1"/>
          <p:nvPr/>
        </p:nvSpPr>
        <p:spPr>
          <a:xfrm rot="16200000">
            <a:off x="42709" y="2087591"/>
            <a:ext cx="61916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KEKB</a:t>
            </a:r>
          </a:p>
        </p:txBody>
      </p:sp>
      <p:grpSp>
        <p:nvGrpSpPr>
          <p:cNvPr id="332" name="Flèche droite rayée 43"/>
          <p:cNvGrpSpPr/>
          <p:nvPr/>
        </p:nvGrpSpPr>
        <p:grpSpPr>
          <a:xfrm>
            <a:off x="865113" y="2409974"/>
            <a:ext cx="6702637" cy="1129543"/>
            <a:chOff x="0" y="0"/>
            <a:chExt cx="6702635" cy="1129542"/>
          </a:xfrm>
        </p:grpSpPr>
        <p:sp>
          <p:nvSpPr>
            <p:cNvPr id="330" name="Shape"/>
            <p:cNvSpPr/>
            <p:nvPr/>
          </p:nvSpPr>
          <p:spPr>
            <a:xfrm>
              <a:off x="-1" y="-1"/>
              <a:ext cx="6702637" cy="112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14" y="5400"/>
                  </a:lnTo>
                  <a:lnTo>
                    <a:pt x="114" y="16200"/>
                  </a:lnTo>
                  <a:lnTo>
                    <a:pt x="0" y="16200"/>
                  </a:lnTo>
                  <a:close/>
                  <a:moveTo>
                    <a:pt x="228" y="5400"/>
                  </a:moveTo>
                  <a:lnTo>
                    <a:pt x="455" y="5400"/>
                  </a:lnTo>
                  <a:lnTo>
                    <a:pt x="455" y="16200"/>
                  </a:lnTo>
                  <a:lnTo>
                    <a:pt x="228" y="16200"/>
                  </a:lnTo>
                  <a:close/>
                  <a:moveTo>
                    <a:pt x="569" y="5400"/>
                  </a:moveTo>
                  <a:lnTo>
                    <a:pt x="19780" y="5400"/>
                  </a:lnTo>
                  <a:lnTo>
                    <a:pt x="19780" y="0"/>
                  </a:lnTo>
                  <a:lnTo>
                    <a:pt x="21600" y="10800"/>
                  </a:lnTo>
                  <a:lnTo>
                    <a:pt x="19780" y="21600"/>
                  </a:lnTo>
                  <a:lnTo>
                    <a:pt x="19780" y="16200"/>
                  </a:lnTo>
                  <a:lnTo>
                    <a:pt x="569" y="16200"/>
                  </a:lnTo>
                  <a:close/>
                </a:path>
              </a:pathLst>
            </a:custGeom>
            <a:solidFill>
              <a:schemeClr val="accent1">
                <a:alpha val="41000"/>
              </a:scheme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31" name="Very well structured community worldwide.…"/>
            <p:cNvSpPr txBox="1"/>
            <p:nvPr/>
          </p:nvSpPr>
          <p:spPr>
            <a:xfrm>
              <a:off x="222210" y="252351"/>
              <a:ext cx="6152321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r>
                <a:t>Very well structured community worldwide.  </a:t>
              </a:r>
              <a:endParaRPr>
                <a:solidFill>
                  <a:srgbClr val="FFFFFF"/>
                </a:solidFill>
              </a:endParaRPr>
            </a:p>
            <a:p>
              <a:pPr algn="ctr"/>
              <a:r>
                <a:t>Upgrade of the European Strategy on going (Summer 2020)</a:t>
              </a:r>
            </a:p>
          </p:txBody>
        </p:sp>
      </p:grpSp>
      <p:grpSp>
        <p:nvGrpSpPr>
          <p:cNvPr id="335" name="Rectangle 44"/>
          <p:cNvGrpSpPr/>
          <p:nvPr/>
        </p:nvGrpSpPr>
        <p:grpSpPr>
          <a:xfrm>
            <a:off x="1666213" y="3418361"/>
            <a:ext cx="925068" cy="360523"/>
            <a:chOff x="0" y="0"/>
            <a:chExt cx="925066" cy="360522"/>
          </a:xfrm>
        </p:grpSpPr>
        <p:sp>
          <p:nvSpPr>
            <p:cNvPr id="333" name="Rectangle"/>
            <p:cNvSpPr/>
            <p:nvPr/>
          </p:nvSpPr>
          <p:spPr>
            <a:xfrm>
              <a:off x="-1" y="-1"/>
              <a:ext cx="925068" cy="360524"/>
            </a:xfrm>
            <a:prstGeom prst="rect">
              <a:avLst/>
            </a:prstGeom>
            <a:solidFill>
              <a:srgbClr val="92D050"/>
            </a:solidFill>
            <a:ln w="28575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4" name="Ph 0"/>
            <p:cNvSpPr txBox="1"/>
            <p:nvPr/>
          </p:nvSpPr>
          <p:spPr>
            <a:xfrm>
              <a:off x="45719" y="1190"/>
              <a:ext cx="833628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Ph 0</a:t>
              </a:r>
            </a:p>
          </p:txBody>
        </p:sp>
      </p:grpSp>
      <p:grpSp>
        <p:nvGrpSpPr>
          <p:cNvPr id="338" name="Rectangle 45"/>
          <p:cNvGrpSpPr/>
          <p:nvPr/>
        </p:nvGrpSpPr>
        <p:grpSpPr>
          <a:xfrm>
            <a:off x="2622804" y="3375102"/>
            <a:ext cx="1424850" cy="447041"/>
            <a:chOff x="0" y="0"/>
            <a:chExt cx="1424848" cy="447040"/>
          </a:xfrm>
        </p:grpSpPr>
        <p:sp>
          <p:nvSpPr>
            <p:cNvPr id="336" name="Rectangle"/>
            <p:cNvSpPr/>
            <p:nvPr/>
          </p:nvSpPr>
          <p:spPr>
            <a:xfrm>
              <a:off x="0" y="43258"/>
              <a:ext cx="1424849" cy="360524"/>
            </a:xfrm>
            <a:prstGeom prst="rect">
              <a:avLst/>
            </a:prstGeom>
            <a:solidFill>
              <a:srgbClr val="92D050"/>
            </a:solidFill>
            <a:ln w="28575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7" name="Construction/…"/>
            <p:cNvSpPr txBox="1"/>
            <p:nvPr/>
          </p:nvSpPr>
          <p:spPr>
            <a:xfrm>
              <a:off x="45719" y="0"/>
              <a:ext cx="1333410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r>
                <a:t>Construction/</a:t>
              </a:r>
            </a:p>
            <a:p>
              <a:pPr algn="ctr">
                <a:defRPr sz="1200">
                  <a:solidFill>
                    <a:srgbClr val="FFFFFF"/>
                  </a:solidFill>
                </a:defRPr>
              </a:pPr>
              <a:r>
                <a:t>Commissioning</a:t>
              </a:r>
            </a:p>
          </p:txBody>
        </p:sp>
      </p:grpSp>
      <p:grpSp>
        <p:nvGrpSpPr>
          <p:cNvPr id="341" name="Rectangle 46"/>
          <p:cNvGrpSpPr/>
          <p:nvPr/>
        </p:nvGrpSpPr>
        <p:grpSpPr>
          <a:xfrm>
            <a:off x="4089260" y="3418359"/>
            <a:ext cx="1517721" cy="360524"/>
            <a:chOff x="0" y="0"/>
            <a:chExt cx="1517720" cy="360523"/>
          </a:xfrm>
        </p:grpSpPr>
        <p:sp>
          <p:nvSpPr>
            <p:cNvPr id="339" name="Rectangle"/>
            <p:cNvSpPr/>
            <p:nvPr/>
          </p:nvSpPr>
          <p:spPr>
            <a:xfrm>
              <a:off x="-1" y="-1"/>
              <a:ext cx="1517722" cy="360525"/>
            </a:xfrm>
            <a:prstGeom prst="rect">
              <a:avLst/>
            </a:prstGeom>
            <a:solidFill>
              <a:srgbClr val="92D050"/>
            </a:solidFill>
            <a:ln w="28575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DATA TAKING"/>
            <p:cNvSpPr txBox="1"/>
            <p:nvPr/>
          </p:nvSpPr>
          <p:spPr>
            <a:xfrm>
              <a:off x="45719" y="13891"/>
              <a:ext cx="1426282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t>DATA TAKING</a:t>
              </a:r>
            </a:p>
          </p:txBody>
        </p:sp>
      </p:grpSp>
      <p:sp>
        <p:nvSpPr>
          <p:cNvPr id="342" name="ZoneTexte 47"/>
          <p:cNvSpPr txBox="1"/>
          <p:nvPr/>
        </p:nvSpPr>
        <p:spPr>
          <a:xfrm rot="16200000">
            <a:off x="223333" y="3416644"/>
            <a:ext cx="42025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ILC</a:t>
            </a:r>
          </a:p>
        </p:txBody>
      </p:sp>
      <p:sp>
        <p:nvSpPr>
          <p:cNvPr id="343" name="ZoneTexte 48"/>
          <p:cNvSpPr txBox="1"/>
          <p:nvPr/>
        </p:nvSpPr>
        <p:spPr>
          <a:xfrm>
            <a:off x="6720177" y="3466577"/>
            <a:ext cx="538284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ILC</a:t>
            </a:r>
            <a:r>
              <a:rPr b="0"/>
              <a:t> – Historical/strong implication. Waiting for decision</a:t>
            </a:r>
          </a:p>
        </p:txBody>
      </p:sp>
      <p:grpSp>
        <p:nvGrpSpPr>
          <p:cNvPr id="346" name="Rectangle 49"/>
          <p:cNvGrpSpPr/>
          <p:nvPr/>
        </p:nvGrpSpPr>
        <p:grpSpPr>
          <a:xfrm>
            <a:off x="4534584" y="3868463"/>
            <a:ext cx="2493233" cy="360524"/>
            <a:chOff x="0" y="0"/>
            <a:chExt cx="2493232" cy="360523"/>
          </a:xfrm>
        </p:grpSpPr>
        <p:sp>
          <p:nvSpPr>
            <p:cNvPr id="344" name="Rectangle"/>
            <p:cNvSpPr/>
            <p:nvPr/>
          </p:nvSpPr>
          <p:spPr>
            <a:xfrm>
              <a:off x="-1" y="-1"/>
              <a:ext cx="2493234" cy="360525"/>
            </a:xfrm>
            <a:prstGeom prst="rect">
              <a:avLst/>
            </a:prstGeom>
            <a:solidFill>
              <a:srgbClr val="66FF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345" name="HE-LHC"/>
            <p:cNvSpPr txBox="1"/>
            <p:nvPr/>
          </p:nvSpPr>
          <p:spPr>
            <a:xfrm>
              <a:off x="45719" y="13891"/>
              <a:ext cx="2401794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HE-LHC</a:t>
              </a:r>
            </a:p>
          </p:txBody>
        </p:sp>
      </p:grpSp>
      <p:grpSp>
        <p:nvGrpSpPr>
          <p:cNvPr id="349" name="Rectangle 50"/>
          <p:cNvGrpSpPr/>
          <p:nvPr/>
        </p:nvGrpSpPr>
        <p:grpSpPr>
          <a:xfrm>
            <a:off x="4534584" y="4252357"/>
            <a:ext cx="2493233" cy="360524"/>
            <a:chOff x="0" y="0"/>
            <a:chExt cx="2493232" cy="360523"/>
          </a:xfrm>
        </p:grpSpPr>
        <p:sp>
          <p:nvSpPr>
            <p:cNvPr id="347" name="Rectangle"/>
            <p:cNvSpPr/>
            <p:nvPr/>
          </p:nvSpPr>
          <p:spPr>
            <a:xfrm>
              <a:off x="-1" y="-1"/>
              <a:ext cx="2493234" cy="360525"/>
            </a:xfrm>
            <a:prstGeom prst="rect">
              <a:avLst/>
            </a:prstGeom>
            <a:solidFill>
              <a:srgbClr val="66FF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348" name="LHeC, ep physics"/>
            <p:cNvSpPr txBox="1"/>
            <p:nvPr/>
          </p:nvSpPr>
          <p:spPr>
            <a:xfrm>
              <a:off x="45719" y="13891"/>
              <a:ext cx="2401794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LHeC, ep physics</a:t>
              </a:r>
            </a:p>
          </p:txBody>
        </p:sp>
      </p:grpSp>
      <p:grpSp>
        <p:nvGrpSpPr>
          <p:cNvPr id="352" name="Rectangle 51"/>
          <p:cNvGrpSpPr/>
          <p:nvPr/>
        </p:nvGrpSpPr>
        <p:grpSpPr>
          <a:xfrm>
            <a:off x="4534584" y="4627922"/>
            <a:ext cx="2493234" cy="360524"/>
            <a:chOff x="0" y="0"/>
            <a:chExt cx="2493233" cy="360523"/>
          </a:xfrm>
        </p:grpSpPr>
        <p:sp>
          <p:nvSpPr>
            <p:cNvPr id="350" name="Rectangle"/>
            <p:cNvSpPr/>
            <p:nvPr/>
          </p:nvSpPr>
          <p:spPr>
            <a:xfrm>
              <a:off x="-1" y="-1"/>
              <a:ext cx="2493235" cy="360525"/>
            </a:xfrm>
            <a:prstGeom prst="rect">
              <a:avLst/>
            </a:prstGeom>
            <a:solidFill>
              <a:srgbClr val="66FF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351" name="FCC-hh, FCC-eh, FCC-ee"/>
            <p:cNvSpPr txBox="1"/>
            <p:nvPr/>
          </p:nvSpPr>
          <p:spPr>
            <a:xfrm>
              <a:off x="45719" y="13891"/>
              <a:ext cx="2401795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FCC-hh, FCC-eh, FCC-ee</a:t>
              </a:r>
            </a:p>
          </p:txBody>
        </p:sp>
      </p:grpSp>
      <p:grpSp>
        <p:nvGrpSpPr>
          <p:cNvPr id="355" name="Rectangle 52"/>
          <p:cNvGrpSpPr/>
          <p:nvPr/>
        </p:nvGrpSpPr>
        <p:grpSpPr>
          <a:xfrm>
            <a:off x="4534584" y="5022169"/>
            <a:ext cx="2493233" cy="360524"/>
            <a:chOff x="0" y="0"/>
            <a:chExt cx="2493232" cy="360523"/>
          </a:xfrm>
        </p:grpSpPr>
        <p:sp>
          <p:nvSpPr>
            <p:cNvPr id="353" name="Rectangle"/>
            <p:cNvSpPr/>
            <p:nvPr/>
          </p:nvSpPr>
          <p:spPr>
            <a:xfrm>
              <a:off x="-1" y="-1"/>
              <a:ext cx="2493234" cy="360525"/>
            </a:xfrm>
            <a:prstGeom prst="rect">
              <a:avLst/>
            </a:prstGeom>
            <a:solidFill>
              <a:srgbClr val="66FF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354" name="CLIC"/>
            <p:cNvSpPr txBox="1"/>
            <p:nvPr/>
          </p:nvSpPr>
          <p:spPr>
            <a:xfrm>
              <a:off x="45719" y="13891"/>
              <a:ext cx="2401794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CLIC</a:t>
              </a:r>
            </a:p>
          </p:txBody>
        </p:sp>
      </p:grpSp>
      <p:sp>
        <p:nvSpPr>
          <p:cNvPr id="356" name="Rectangle 53"/>
          <p:cNvSpPr/>
          <p:nvPr/>
        </p:nvSpPr>
        <p:spPr>
          <a:xfrm>
            <a:off x="117937" y="5356030"/>
            <a:ext cx="11985088" cy="1131079"/>
          </a:xfrm>
          <a:prstGeom prst="rect">
            <a:avLst/>
          </a:prstGeom>
          <a:ln w="76200">
            <a:solidFill>
              <a:srgbClr val="FF0000">
                <a:alpha val="26000"/>
              </a:srgb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Large effort for  </a:t>
            </a:r>
            <a:r>
              <a:rPr b="1" u="sng" dirty="0"/>
              <a:t>HL-LHC </a:t>
            </a:r>
            <a:r>
              <a:rPr dirty="0"/>
              <a:t>in detector construction phase (exploitation up to ~2035)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Contribution to </a:t>
            </a:r>
            <a:r>
              <a:rPr b="1" u="sng" dirty="0"/>
              <a:t>BELLE II</a:t>
            </a:r>
            <a:r>
              <a:rPr dirty="0"/>
              <a:t>, developing activities in various domains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Important </a:t>
            </a:r>
            <a:r>
              <a:rPr b="1" u="sng" dirty="0"/>
              <a:t>new positioning for future machines </a:t>
            </a:r>
            <a:r>
              <a:rPr dirty="0"/>
              <a:t> : conception and developments (ILC, HE-LHC, FCC, PERLE/</a:t>
            </a:r>
            <a:r>
              <a:rPr dirty="0" err="1"/>
              <a:t>LHeC</a:t>
            </a:r>
            <a:r>
              <a:rPr dirty="0"/>
              <a:t>…)</a:t>
            </a:r>
          </a:p>
        </p:txBody>
      </p:sp>
      <p:sp>
        <p:nvSpPr>
          <p:cNvPr id="357" name="Espace réservé du numéro de diapositive 5"/>
          <p:cNvSpPr txBox="1">
            <a:spLocks noGrp="1"/>
          </p:cNvSpPr>
          <p:nvPr>
            <p:ph type="sldNum" sz="quarter" idx="2"/>
          </p:nvPr>
        </p:nvSpPr>
        <p:spPr>
          <a:xfrm>
            <a:off x="11131639" y="6637521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58" name="Espace réservé de la date 1"/>
          <p:cNvSpPr txBox="1"/>
          <p:nvPr/>
        </p:nvSpPr>
        <p:spPr>
          <a:xfrm>
            <a:off x="883919" y="6456546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Espace réservé du pied de page 2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361" name="ZoneTexte 3"/>
          <p:cNvSpPr txBox="1"/>
          <p:nvPr/>
        </p:nvSpPr>
        <p:spPr>
          <a:xfrm>
            <a:off x="147829" y="199190"/>
            <a:ext cx="3878671" cy="688341"/>
          </a:xfrm>
          <a:prstGeom prst="rect">
            <a:avLst/>
          </a:prstGeom>
          <a:solidFill>
            <a:schemeClr val="accent4">
              <a:alpha val="3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r>
              <a:t>Hadronic Physics</a:t>
            </a:r>
          </a:p>
        </p:txBody>
      </p:sp>
      <p:sp>
        <p:nvSpPr>
          <p:cNvPr id="362" name="ZoneTexte 6"/>
          <p:cNvSpPr txBox="1"/>
          <p:nvPr/>
        </p:nvSpPr>
        <p:spPr>
          <a:xfrm>
            <a:off x="9791488" y="199190"/>
            <a:ext cx="1964059" cy="675641"/>
          </a:xfrm>
          <a:prstGeom prst="rect">
            <a:avLst/>
          </a:prstGeom>
          <a:solidFill>
            <a:srgbClr val="FFE6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@ Jlab , CERN, </a:t>
            </a:r>
          </a:p>
          <a:p>
            <a:pPr algn="ctr">
              <a:defRPr sz="2000"/>
            </a:pPr>
            <a:r>
              <a:t>GSI/FAIR</a:t>
            </a:r>
          </a:p>
        </p:txBody>
      </p:sp>
      <p:grpSp>
        <p:nvGrpSpPr>
          <p:cNvPr id="380" name="Grouper 11"/>
          <p:cNvGrpSpPr/>
          <p:nvPr/>
        </p:nvGrpSpPr>
        <p:grpSpPr>
          <a:xfrm>
            <a:off x="720573" y="1213539"/>
            <a:ext cx="10200914" cy="1406523"/>
            <a:chOff x="0" y="0"/>
            <a:chExt cx="10200912" cy="1406521"/>
          </a:xfrm>
        </p:grpSpPr>
        <p:sp>
          <p:nvSpPr>
            <p:cNvPr id="363" name="Connecteur droit avec flèche 10"/>
            <p:cNvSpPr/>
            <p:nvPr/>
          </p:nvSpPr>
          <p:spPr>
            <a:xfrm>
              <a:off x="4323814" y="478686"/>
              <a:ext cx="4716893" cy="1086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79" name="Grouper 15"/>
            <p:cNvGrpSpPr/>
            <p:nvPr/>
          </p:nvGrpSpPr>
          <p:grpSpPr>
            <a:xfrm>
              <a:off x="-1" y="-1"/>
              <a:ext cx="10200914" cy="1406523"/>
              <a:chOff x="0" y="0"/>
              <a:chExt cx="10200912" cy="1406521"/>
            </a:xfrm>
          </p:grpSpPr>
          <p:sp>
            <p:nvSpPr>
              <p:cNvPr id="364" name="Connecteur droit avec flèche 12"/>
              <p:cNvSpPr/>
              <p:nvPr/>
            </p:nvSpPr>
            <p:spPr>
              <a:xfrm>
                <a:off x="1643338" y="458771"/>
                <a:ext cx="1574391" cy="1"/>
              </a:xfrm>
              <a:prstGeom prst="line">
                <a:avLst/>
              </a:prstGeom>
              <a:noFill/>
              <a:ln w="6350" cap="flat">
                <a:solidFill>
                  <a:schemeClr val="accent1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78" name="Grouper 17"/>
              <p:cNvGrpSpPr/>
              <p:nvPr/>
            </p:nvGrpSpPr>
            <p:grpSpPr>
              <a:xfrm>
                <a:off x="-1" y="-1"/>
                <a:ext cx="10200914" cy="1406523"/>
                <a:chOff x="0" y="0"/>
                <a:chExt cx="10200912" cy="1406521"/>
              </a:xfrm>
            </p:grpSpPr>
            <p:grpSp>
              <p:nvGrpSpPr>
                <p:cNvPr id="368" name="Grouper 18"/>
                <p:cNvGrpSpPr/>
                <p:nvPr/>
              </p:nvGrpSpPr>
              <p:grpSpPr>
                <a:xfrm>
                  <a:off x="-1" y="508399"/>
                  <a:ext cx="9398355" cy="607730"/>
                  <a:chOff x="0" y="19609"/>
                  <a:chExt cx="9398353" cy="607728"/>
                </a:xfrm>
              </p:grpSpPr>
              <p:pic>
                <p:nvPicPr>
                  <p:cNvPr id="365" name="Image 24" descr="Image 24"/>
                  <p:cNvPicPr>
                    <a:picLocks noChangeAspect="1"/>
                  </p:cNvPicPr>
                  <p:nvPr/>
                </p:nvPicPr>
                <p:blipFill>
                  <a:blip r:embed="rId2">
                    <a:extLst/>
                  </a:blip>
                  <a:srcRect l="46078" b="71767"/>
                  <a:stretch>
                    <a:fillRect/>
                  </a:stretch>
                </p:blipFill>
                <p:spPr>
                  <a:xfrm>
                    <a:off x="0" y="19609"/>
                    <a:ext cx="2284915" cy="60773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66" name="Image 25" descr="Image 25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9742" t="32232" b="40004"/>
                  <a:stretch>
                    <a:fillRect/>
                  </a:stretch>
                </p:blipFill>
                <p:spPr>
                  <a:xfrm>
                    <a:off x="2054953" y="31519"/>
                    <a:ext cx="3778277" cy="59040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67" name="Image 26" descr="Image 26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rcRect l="9907" t="65671" b="8142"/>
                  <a:stretch>
                    <a:fillRect/>
                  </a:stretch>
                </p:blipFill>
                <p:spPr>
                  <a:xfrm>
                    <a:off x="5618180" y="56279"/>
                    <a:ext cx="3780174" cy="5581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369" name="Image 15" descr="Image 15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9208779" y="546442"/>
                  <a:ext cx="992134" cy="5556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377" name="Grouper 20"/>
                <p:cNvGrpSpPr/>
                <p:nvPr/>
              </p:nvGrpSpPr>
              <p:grpSpPr>
                <a:xfrm>
                  <a:off x="88582" y="-1"/>
                  <a:ext cx="8989994" cy="1406523"/>
                  <a:chOff x="0" y="0"/>
                  <a:chExt cx="8989992" cy="1406522"/>
                </a:xfrm>
              </p:grpSpPr>
              <p:sp>
                <p:nvSpPr>
                  <p:cNvPr id="370" name="ZoneTexte 17"/>
                  <p:cNvSpPr txBox="1"/>
                  <p:nvPr/>
                </p:nvSpPr>
                <p:spPr>
                  <a:xfrm>
                    <a:off x="0" y="47550"/>
                    <a:ext cx="1855347" cy="4724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/>
                  <a:p>
                    <a:pPr algn="ctr">
                      <a:defRPr sz="1300"/>
                    </a:pPr>
                    <a:r>
                      <a:t>LHCb Upgrade </a:t>
                    </a:r>
                  </a:p>
                  <a:p>
                    <a:pPr algn="ctr">
                      <a:defRPr sz="1300"/>
                    </a:pPr>
                    <a:r>
                      <a:t>(Phase 1) </a:t>
                    </a:r>
                  </a:p>
                </p:txBody>
              </p:sp>
              <p:sp>
                <p:nvSpPr>
                  <p:cNvPr id="371" name="ZoneTexte 18"/>
                  <p:cNvSpPr txBox="1"/>
                  <p:nvPr/>
                </p:nvSpPr>
                <p:spPr>
                  <a:xfrm>
                    <a:off x="304617" y="1057132"/>
                    <a:ext cx="1246112" cy="2819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>
                    <a:lvl1pPr algn="ctr">
                      <a:defRPr sz="1300"/>
                    </a:lvl1pPr>
                  </a:lstStyle>
                  <a:p>
                    <a:r>
                      <a:t>ALICE Upgrade </a:t>
                    </a:r>
                  </a:p>
                </p:txBody>
              </p:sp>
              <p:sp>
                <p:nvSpPr>
                  <p:cNvPr id="372" name="ZoneTexte 19"/>
                  <p:cNvSpPr txBox="1"/>
                  <p:nvPr/>
                </p:nvSpPr>
                <p:spPr>
                  <a:xfrm>
                    <a:off x="5424517" y="0"/>
                    <a:ext cx="1855348" cy="4724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/>
                  <a:p>
                    <a:pPr algn="ctr">
                      <a:defRPr sz="1300"/>
                    </a:pPr>
                    <a:r>
                      <a:t>LHCb Upgrade </a:t>
                    </a:r>
                  </a:p>
                  <a:p>
                    <a:pPr algn="ctr">
                      <a:defRPr sz="1300"/>
                    </a:pPr>
                    <a:r>
                      <a:t>(Phase 2) </a:t>
                    </a:r>
                  </a:p>
                </p:txBody>
              </p:sp>
              <p:sp>
                <p:nvSpPr>
                  <p:cNvPr id="373" name="ZoneTexte 20"/>
                  <p:cNvSpPr txBox="1"/>
                  <p:nvPr/>
                </p:nvSpPr>
                <p:spPr>
                  <a:xfrm>
                    <a:off x="1946787" y="113762"/>
                    <a:ext cx="1373397" cy="2819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>
                    <a:lvl1pPr>
                      <a:defRPr sz="1300"/>
                    </a:lvl1pPr>
                  </a:lstStyle>
                  <a:p>
                    <a:r>
                      <a:t>SMOG2</a:t>
                    </a:r>
                  </a:p>
                </p:txBody>
              </p:sp>
              <p:sp>
                <p:nvSpPr>
                  <p:cNvPr id="374" name="ZoneTexte 21"/>
                  <p:cNvSpPr txBox="1"/>
                  <p:nvPr/>
                </p:nvSpPr>
                <p:spPr>
                  <a:xfrm>
                    <a:off x="3687559" y="184698"/>
                    <a:ext cx="2517649" cy="2819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>
                    <a:lvl1pPr algn="ctr">
                      <a:defRPr sz="1300"/>
                    </a:lvl1pPr>
                  </a:lstStyle>
                  <a:p>
                    <a:r>
                      <a:t>LHCb-SPIN</a:t>
                    </a:r>
                  </a:p>
                </p:txBody>
              </p:sp>
              <p:sp>
                <p:nvSpPr>
                  <p:cNvPr id="375" name="ZoneTexte 22"/>
                  <p:cNvSpPr txBox="1"/>
                  <p:nvPr/>
                </p:nvSpPr>
                <p:spPr>
                  <a:xfrm>
                    <a:off x="3788822" y="1057132"/>
                    <a:ext cx="2517649" cy="2819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>
                    <a:lvl1pPr algn="ctr">
                      <a:defRPr sz="1300"/>
                    </a:lvl1pPr>
                  </a:lstStyle>
                  <a:p>
                    <a:r>
                      <a:t>ALICE-FT with solid target?</a:t>
                    </a:r>
                  </a:p>
                </p:txBody>
              </p:sp>
              <p:sp>
                <p:nvSpPr>
                  <p:cNvPr id="376" name="Connecteur droit avec flèche 23"/>
                  <p:cNvSpPr/>
                  <p:nvPr/>
                </p:nvSpPr>
                <p:spPr>
                  <a:xfrm flipV="1">
                    <a:off x="4167269" y="1391142"/>
                    <a:ext cx="4822724" cy="15381"/>
                  </a:xfrm>
                  <a:prstGeom prst="line">
                    <a:avLst/>
                  </a:prstGeom>
                  <a:noFill/>
                  <a:ln w="6350" cap="flat">
                    <a:solidFill>
                      <a:schemeClr val="accent1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</p:grpSp>
      <p:sp>
        <p:nvSpPr>
          <p:cNvPr id="381" name="ZoneTexte 29"/>
          <p:cNvSpPr txBox="1"/>
          <p:nvPr/>
        </p:nvSpPr>
        <p:spPr>
          <a:xfrm>
            <a:off x="7932215" y="1328871"/>
            <a:ext cx="4099970" cy="497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Best estimate for the end of EIC construction : 2030</a:t>
            </a:r>
          </a:p>
        </p:txBody>
      </p:sp>
      <p:grpSp>
        <p:nvGrpSpPr>
          <p:cNvPr id="384" name="Ellipse 33"/>
          <p:cNvGrpSpPr/>
          <p:nvPr/>
        </p:nvGrpSpPr>
        <p:grpSpPr>
          <a:xfrm>
            <a:off x="3988646" y="36189"/>
            <a:ext cx="1077533" cy="1033890"/>
            <a:chOff x="0" y="0"/>
            <a:chExt cx="1077531" cy="1033889"/>
          </a:xfrm>
        </p:grpSpPr>
        <p:sp>
          <p:nvSpPr>
            <p:cNvPr id="382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383" name="JLab…"/>
            <p:cNvSpPr txBox="1"/>
            <p:nvPr/>
          </p:nvSpPr>
          <p:spPr>
            <a:xfrm>
              <a:off x="203521" y="229924"/>
              <a:ext cx="670490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JLab</a:t>
              </a:r>
            </a:p>
            <a:p>
              <a:pPr algn="ctr">
                <a:defRPr sz="1600"/>
              </a:pPr>
              <a:r>
                <a:t>EIC</a:t>
              </a:r>
            </a:p>
          </p:txBody>
        </p:sp>
      </p:grpSp>
      <p:grpSp>
        <p:nvGrpSpPr>
          <p:cNvPr id="387" name="Ellipse 35"/>
          <p:cNvGrpSpPr/>
          <p:nvPr/>
        </p:nvGrpSpPr>
        <p:grpSpPr>
          <a:xfrm>
            <a:off x="5113282" y="36189"/>
            <a:ext cx="1077533" cy="1033890"/>
            <a:chOff x="0" y="0"/>
            <a:chExt cx="1077531" cy="1033889"/>
          </a:xfrm>
        </p:grpSpPr>
        <p:sp>
          <p:nvSpPr>
            <p:cNvPr id="385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386" name="ALICE"/>
            <p:cNvSpPr txBox="1"/>
            <p:nvPr/>
          </p:nvSpPr>
          <p:spPr>
            <a:xfrm>
              <a:off x="203521" y="350574"/>
              <a:ext cx="67049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ALICE</a:t>
              </a:r>
            </a:p>
          </p:txBody>
        </p:sp>
      </p:grpSp>
      <p:grpSp>
        <p:nvGrpSpPr>
          <p:cNvPr id="390" name="Ellipse 36"/>
          <p:cNvGrpSpPr/>
          <p:nvPr/>
        </p:nvGrpSpPr>
        <p:grpSpPr>
          <a:xfrm>
            <a:off x="6254989" y="36189"/>
            <a:ext cx="1077533" cy="1033890"/>
            <a:chOff x="0" y="0"/>
            <a:chExt cx="1077531" cy="1033889"/>
          </a:xfrm>
        </p:grpSpPr>
        <p:sp>
          <p:nvSpPr>
            <p:cNvPr id="388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389" name="LHCb-HI"/>
            <p:cNvSpPr txBox="1"/>
            <p:nvPr/>
          </p:nvSpPr>
          <p:spPr>
            <a:xfrm>
              <a:off x="203521" y="229924"/>
              <a:ext cx="670490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LHCb-HI</a:t>
              </a:r>
            </a:p>
          </p:txBody>
        </p:sp>
      </p:grpSp>
      <p:grpSp>
        <p:nvGrpSpPr>
          <p:cNvPr id="393" name="Ellipse 37"/>
          <p:cNvGrpSpPr/>
          <p:nvPr/>
        </p:nvGrpSpPr>
        <p:grpSpPr>
          <a:xfrm>
            <a:off x="7385164" y="36189"/>
            <a:ext cx="1077533" cy="1033890"/>
            <a:chOff x="0" y="0"/>
            <a:chExt cx="1077531" cy="1033889"/>
          </a:xfrm>
        </p:grpSpPr>
        <p:sp>
          <p:nvSpPr>
            <p:cNvPr id="391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392" name="FT…"/>
            <p:cNvSpPr txBox="1"/>
            <p:nvPr/>
          </p:nvSpPr>
          <p:spPr>
            <a:xfrm>
              <a:off x="203521" y="229924"/>
              <a:ext cx="670490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FT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/>
              </a:pPr>
              <a:r>
                <a:t>@LHC</a:t>
              </a:r>
            </a:p>
          </p:txBody>
        </p:sp>
      </p:grpSp>
      <p:grpSp>
        <p:nvGrpSpPr>
          <p:cNvPr id="396" name="Ellipse 38"/>
          <p:cNvGrpSpPr/>
          <p:nvPr/>
        </p:nvGrpSpPr>
        <p:grpSpPr>
          <a:xfrm>
            <a:off x="8524577" y="36189"/>
            <a:ext cx="1077533" cy="1033890"/>
            <a:chOff x="0" y="0"/>
            <a:chExt cx="1077531" cy="1033889"/>
          </a:xfrm>
        </p:grpSpPr>
        <p:sp>
          <p:nvSpPr>
            <p:cNvPr id="394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FFE699"/>
            </a:solidFill>
            <a:ln w="38100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395" name="HADES…"/>
            <p:cNvSpPr txBox="1"/>
            <p:nvPr/>
          </p:nvSpPr>
          <p:spPr>
            <a:xfrm>
              <a:off x="203521" y="109274"/>
              <a:ext cx="670490" cy="815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HADES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/>
              </a:pPr>
              <a:r>
                <a:t>@FAIR</a:t>
              </a:r>
            </a:p>
          </p:txBody>
        </p:sp>
      </p:grpSp>
      <p:sp>
        <p:nvSpPr>
          <p:cNvPr id="397" name="Rectangle 40"/>
          <p:cNvSpPr/>
          <p:nvPr/>
        </p:nvSpPr>
        <p:spPr>
          <a:xfrm>
            <a:off x="59115" y="5136824"/>
            <a:ext cx="12090019" cy="1131079"/>
          </a:xfrm>
          <a:prstGeom prst="rect">
            <a:avLst/>
          </a:prstGeom>
          <a:ln w="76200">
            <a:solidFill>
              <a:srgbClr val="00B0F0">
                <a:alpha val="34000"/>
              </a:srgb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starting activities in </a:t>
            </a:r>
            <a:r>
              <a:rPr b="1" u="sng" dirty="0"/>
              <a:t>JUNO</a:t>
            </a:r>
            <a:r>
              <a:rPr dirty="0"/>
              <a:t>. It Is the </a:t>
            </a:r>
            <a:r>
              <a:rPr b="1" u="sng" dirty="0"/>
              <a:t>neutrino experiment at the short term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Increase the contribution in </a:t>
            </a:r>
            <a:r>
              <a:rPr b="1" u="sng" dirty="0"/>
              <a:t>DUNE</a:t>
            </a:r>
            <a:r>
              <a:rPr dirty="0"/>
              <a:t> that should become the </a:t>
            </a:r>
            <a:r>
              <a:rPr b="1" u="sng" dirty="0"/>
              <a:t>neutrino experiment at medium/long term</a:t>
            </a:r>
            <a:r>
              <a:rPr dirty="0"/>
              <a:t>.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Properly conclude Soli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¶</a:t>
            </a:r>
            <a:r>
              <a:rPr dirty="0"/>
              <a:t> and </a:t>
            </a:r>
            <a:r>
              <a:rPr dirty="0" err="1"/>
              <a:t>SuperNEMO</a:t>
            </a:r>
            <a:endParaRPr dirty="0"/>
          </a:p>
        </p:txBody>
      </p:sp>
      <p:sp>
        <p:nvSpPr>
          <p:cNvPr id="398" name="ZoneTexte 43"/>
          <p:cNvSpPr txBox="1"/>
          <p:nvPr/>
        </p:nvSpPr>
        <p:spPr>
          <a:xfrm>
            <a:off x="208007" y="3825116"/>
            <a:ext cx="3310047" cy="1043941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Neutrinos </a:t>
            </a:r>
          </a:p>
          <a:p>
            <a:pPr algn="ctr">
              <a:defRPr sz="2400"/>
            </a:pPr>
            <a:r>
              <a:t>@accelerators/reactors</a:t>
            </a:r>
          </a:p>
        </p:txBody>
      </p:sp>
      <p:sp>
        <p:nvSpPr>
          <p:cNvPr id="399" name="ZoneTexte 44"/>
          <p:cNvSpPr txBox="1"/>
          <p:nvPr/>
        </p:nvSpPr>
        <p:spPr>
          <a:xfrm>
            <a:off x="9366728" y="4031446"/>
            <a:ext cx="2782406" cy="977266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solidFill>
              <a:srgbClr val="00B0F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@ LSM, LSC (Canfranc), Daya Bay, Mol, Fermilab</a:t>
            </a:r>
          </a:p>
        </p:txBody>
      </p:sp>
      <p:grpSp>
        <p:nvGrpSpPr>
          <p:cNvPr id="402" name="Ellipse 45"/>
          <p:cNvGrpSpPr/>
          <p:nvPr/>
        </p:nvGrpSpPr>
        <p:grpSpPr>
          <a:xfrm>
            <a:off x="3568382" y="3868444"/>
            <a:ext cx="1077533" cy="1033891"/>
            <a:chOff x="0" y="0"/>
            <a:chExt cx="1077531" cy="1033889"/>
          </a:xfrm>
        </p:grpSpPr>
        <p:sp>
          <p:nvSpPr>
            <p:cNvPr id="400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 w="381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401" name="JUNO"/>
            <p:cNvSpPr txBox="1"/>
            <p:nvPr/>
          </p:nvSpPr>
          <p:spPr>
            <a:xfrm>
              <a:off x="203521" y="350574"/>
              <a:ext cx="67049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JUNO</a:t>
              </a:r>
            </a:p>
          </p:txBody>
        </p:sp>
      </p:grpSp>
      <p:grpSp>
        <p:nvGrpSpPr>
          <p:cNvPr id="405" name="Ellipse 46"/>
          <p:cNvGrpSpPr/>
          <p:nvPr/>
        </p:nvGrpSpPr>
        <p:grpSpPr>
          <a:xfrm>
            <a:off x="4711613" y="3868444"/>
            <a:ext cx="1077533" cy="1033891"/>
            <a:chOff x="0" y="0"/>
            <a:chExt cx="1077531" cy="1033889"/>
          </a:xfrm>
        </p:grpSpPr>
        <p:sp>
          <p:nvSpPr>
            <p:cNvPr id="403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 w="381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404" name="R&amp;D LiquidO"/>
            <p:cNvSpPr txBox="1"/>
            <p:nvPr/>
          </p:nvSpPr>
          <p:spPr>
            <a:xfrm>
              <a:off x="203521" y="147375"/>
              <a:ext cx="670490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R&amp;D </a:t>
              </a:r>
              <a:r>
                <a:rPr sz="1400"/>
                <a:t>LiquidO</a:t>
              </a:r>
            </a:p>
          </p:txBody>
        </p:sp>
      </p:grpSp>
      <p:grpSp>
        <p:nvGrpSpPr>
          <p:cNvPr id="408" name="Ellipse 47"/>
          <p:cNvGrpSpPr/>
          <p:nvPr/>
        </p:nvGrpSpPr>
        <p:grpSpPr>
          <a:xfrm>
            <a:off x="5865919" y="3868444"/>
            <a:ext cx="1077533" cy="1033891"/>
            <a:chOff x="0" y="0"/>
            <a:chExt cx="1077531" cy="1033889"/>
          </a:xfrm>
        </p:grpSpPr>
        <p:sp>
          <p:nvSpPr>
            <p:cNvPr id="406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 w="381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407" name="DUNE"/>
            <p:cNvSpPr txBox="1"/>
            <p:nvPr/>
          </p:nvSpPr>
          <p:spPr>
            <a:xfrm>
              <a:off x="203521" y="350574"/>
              <a:ext cx="67049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DUNE</a:t>
              </a:r>
            </a:p>
          </p:txBody>
        </p:sp>
      </p:grpSp>
      <p:grpSp>
        <p:nvGrpSpPr>
          <p:cNvPr id="411" name="Ellipse 48"/>
          <p:cNvGrpSpPr/>
          <p:nvPr/>
        </p:nvGrpSpPr>
        <p:grpSpPr>
          <a:xfrm>
            <a:off x="7038695" y="3868444"/>
            <a:ext cx="1077533" cy="1033891"/>
            <a:chOff x="0" y="0"/>
            <a:chExt cx="1077531" cy="1033889"/>
          </a:xfrm>
        </p:grpSpPr>
        <p:sp>
          <p:nvSpPr>
            <p:cNvPr id="409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 w="381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410" name="Soli∂"/>
            <p:cNvSpPr txBox="1"/>
            <p:nvPr/>
          </p:nvSpPr>
          <p:spPr>
            <a:xfrm>
              <a:off x="203521" y="342786"/>
              <a:ext cx="670490" cy="348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Soli</a:t>
              </a:r>
              <a:r>
                <a:rPr>
                  <a:latin typeface="Symbol"/>
                  <a:ea typeface="Symbol"/>
                  <a:cs typeface="Symbol"/>
                  <a:sym typeface="Symbol"/>
                </a:rPr>
                <a:t>¶</a:t>
              </a:r>
            </a:p>
          </p:txBody>
        </p:sp>
      </p:grpSp>
      <p:grpSp>
        <p:nvGrpSpPr>
          <p:cNvPr id="414" name="Ellipse 49"/>
          <p:cNvGrpSpPr/>
          <p:nvPr/>
        </p:nvGrpSpPr>
        <p:grpSpPr>
          <a:xfrm>
            <a:off x="8192996" y="3868444"/>
            <a:ext cx="1077533" cy="1033891"/>
            <a:chOff x="0" y="0"/>
            <a:chExt cx="1077531" cy="1033889"/>
          </a:xfrm>
        </p:grpSpPr>
        <p:sp>
          <p:nvSpPr>
            <p:cNvPr id="412" name="Oval"/>
            <p:cNvSpPr/>
            <p:nvPr/>
          </p:nvSpPr>
          <p:spPr>
            <a:xfrm>
              <a:off x="0" y="0"/>
              <a:ext cx="1077532" cy="1033890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 w="381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413" name="SuperNEMO"/>
            <p:cNvSpPr txBox="1"/>
            <p:nvPr/>
          </p:nvSpPr>
          <p:spPr>
            <a:xfrm>
              <a:off x="203521" y="229924"/>
              <a:ext cx="670490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SuperNEMO</a:t>
              </a:r>
            </a:p>
          </p:txBody>
        </p:sp>
      </p:grpSp>
      <p:sp>
        <p:nvSpPr>
          <p:cNvPr id="415" name="Rectangle 50"/>
          <p:cNvSpPr/>
          <p:nvPr/>
        </p:nvSpPr>
        <p:spPr>
          <a:xfrm>
            <a:off x="59115" y="2589035"/>
            <a:ext cx="12090019" cy="784830"/>
          </a:xfrm>
          <a:prstGeom prst="rect">
            <a:avLst/>
          </a:prstGeom>
          <a:ln w="76200">
            <a:solidFill>
              <a:srgbClr val="FFE69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Strong and visible presence at </a:t>
            </a:r>
            <a:r>
              <a:rPr b="1" u="sng" dirty="0" err="1"/>
              <a:t>JLab</a:t>
            </a:r>
            <a:r>
              <a:rPr b="1" u="sng" dirty="0"/>
              <a:t>.</a:t>
            </a:r>
            <a:r>
              <a:rPr dirty="0"/>
              <a:t> Opportunity of a strong impact on </a:t>
            </a:r>
            <a:r>
              <a:rPr b="1" u="sng" dirty="0"/>
              <a:t>EIC</a:t>
            </a:r>
            <a:r>
              <a:rPr dirty="0"/>
              <a:t> (detector and accelerator /ERL) </a:t>
            </a:r>
          </a:p>
          <a:p>
            <a:pPr marL="285750" indent="-285750">
              <a:lnSpc>
                <a:spcPts val="2700"/>
              </a:lnSpc>
              <a:buSzPct val="100000"/>
              <a:buFont typeface="Arial" panose="020B0604020202020204" pitchFamily="34" charset="0"/>
              <a:buChar char="•"/>
            </a:pPr>
            <a:r>
              <a:rPr dirty="0"/>
              <a:t>Strong/complementary  : ALICE (upgrades), </a:t>
            </a:r>
            <a:r>
              <a:rPr dirty="0" err="1"/>
              <a:t>LHCb</a:t>
            </a:r>
            <a:r>
              <a:rPr dirty="0"/>
              <a:t>-HI (upgrade)</a:t>
            </a:r>
          </a:p>
        </p:txBody>
      </p:sp>
      <p:sp>
        <p:nvSpPr>
          <p:cNvPr id="416" name="Espace réservé du numéro de diapositive 4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17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Espace réservé du pied de page 2"/>
          <p:cNvSpPr txBox="1"/>
          <p:nvPr/>
        </p:nvSpPr>
        <p:spPr>
          <a:xfrm>
            <a:off x="4084319" y="6404292"/>
            <a:ext cx="40233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Presentation FLUO - Tourniquet </a:t>
            </a:r>
          </a:p>
        </p:txBody>
      </p:sp>
      <p:sp>
        <p:nvSpPr>
          <p:cNvPr id="420" name="ZoneTexte 3"/>
          <p:cNvSpPr txBox="1"/>
          <p:nvPr/>
        </p:nvSpPr>
        <p:spPr>
          <a:xfrm>
            <a:off x="4192929" y="137027"/>
            <a:ext cx="2922946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800" b="1"/>
            </a:pPr>
            <a:r>
              <a:t>NUCLEAR</a:t>
            </a:r>
          </a:p>
          <a:p>
            <a:pPr algn="ctr">
              <a:defRPr sz="4800" b="1"/>
            </a:pPr>
            <a:r>
              <a:t>PHYSICS </a:t>
            </a:r>
          </a:p>
        </p:txBody>
      </p:sp>
      <p:sp>
        <p:nvSpPr>
          <p:cNvPr id="421" name="ZoneTexte 4"/>
          <p:cNvSpPr txBox="1"/>
          <p:nvPr/>
        </p:nvSpPr>
        <p:spPr>
          <a:xfrm>
            <a:off x="6928852" y="2727842"/>
            <a:ext cx="3257140" cy="634366"/>
          </a:xfrm>
          <a:prstGeom prst="rect">
            <a:avLst/>
          </a:prstGeom>
          <a:solidFill>
            <a:srgbClr val="A9D18E"/>
          </a:solidFill>
          <a:ln>
            <a:solidFill>
              <a:srgbClr val="00B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r>
              <a:t>Nuclear Physics</a:t>
            </a:r>
          </a:p>
        </p:txBody>
      </p:sp>
      <p:sp>
        <p:nvSpPr>
          <p:cNvPr id="422" name="ZoneTexte 5"/>
          <p:cNvSpPr txBox="1"/>
          <p:nvPr/>
        </p:nvSpPr>
        <p:spPr>
          <a:xfrm>
            <a:off x="7066452" y="3862453"/>
            <a:ext cx="3018270" cy="1167766"/>
          </a:xfrm>
          <a:prstGeom prst="rect">
            <a:avLst/>
          </a:prstGeom>
          <a:solidFill>
            <a:srgbClr val="C5E0B4"/>
          </a:solidFill>
          <a:ln>
            <a:solidFill>
              <a:srgbClr val="00B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600"/>
            </a:pPr>
            <a:r>
              <a:t>AstroNuclear </a:t>
            </a:r>
          </a:p>
          <a:p>
            <a:pPr algn="ctr">
              <a:defRPr sz="3600"/>
            </a:pPr>
            <a:r>
              <a:t>Physics</a:t>
            </a:r>
          </a:p>
        </p:txBody>
      </p:sp>
      <p:grpSp>
        <p:nvGrpSpPr>
          <p:cNvPr id="425" name="Ellipse 24"/>
          <p:cNvGrpSpPr/>
          <p:nvPr/>
        </p:nvGrpSpPr>
        <p:grpSpPr>
          <a:xfrm>
            <a:off x="8407765" y="298371"/>
            <a:ext cx="3269672" cy="1431640"/>
            <a:chOff x="0" y="0"/>
            <a:chExt cx="3269671" cy="1431638"/>
          </a:xfrm>
        </p:grpSpPr>
        <p:sp>
          <p:nvSpPr>
            <p:cNvPr id="423" name="Oval"/>
            <p:cNvSpPr/>
            <p:nvPr/>
          </p:nvSpPr>
          <p:spPr>
            <a:xfrm>
              <a:off x="0" y="-1"/>
              <a:ext cx="3269672" cy="1431640"/>
            </a:xfrm>
            <a:prstGeom prst="ellipse">
              <a:avLst/>
            </a:prstGeom>
            <a:solidFill>
              <a:srgbClr val="E7E6E6"/>
            </a:solidFill>
            <a:ln w="76200" cap="flat">
              <a:solidFill>
                <a:srgbClr val="D0CE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4" name="Permanent : 37+1…"/>
            <p:cNvSpPr txBox="1"/>
            <p:nvPr/>
          </p:nvSpPr>
          <p:spPr>
            <a:xfrm>
              <a:off x="524552" y="85898"/>
              <a:ext cx="2220568" cy="125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Permanent : 37+1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PostDoc : 4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PHD : 17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000"/>
              </a:pPr>
              <a:r>
                <a:t>Emerites : 4</a:t>
              </a:r>
            </a:p>
          </p:txBody>
        </p:sp>
      </p:grpSp>
      <p:sp>
        <p:nvSpPr>
          <p:cNvPr id="426" name="Rectangle 26"/>
          <p:cNvSpPr txBox="1"/>
          <p:nvPr/>
        </p:nvSpPr>
        <p:spPr>
          <a:xfrm>
            <a:off x="2316642" y="2110428"/>
            <a:ext cx="4000953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➢"/>
            </a:pPr>
            <a:r>
              <a:t>Complexity of nuclear structure arise from the interaction among nucleons</a:t>
            </a:r>
          </a:p>
          <a:p>
            <a:pPr marL="285750" indent="-285750">
              <a:buSzPct val="100000"/>
              <a:buChar char="➢"/>
            </a:pPr>
            <a:endParaRPr/>
          </a:p>
          <a:p>
            <a:pPr marL="285750" indent="-285750">
              <a:buSzPct val="100000"/>
              <a:buChar char="➢"/>
            </a:pPr>
            <a:r>
              <a:t>Limits on nuclear stability</a:t>
            </a:r>
          </a:p>
          <a:p>
            <a:pPr marL="285750" indent="-285750">
              <a:buSzPct val="100000"/>
              <a:buChar char="➢"/>
            </a:pPr>
            <a:endParaRPr/>
          </a:p>
          <a:p>
            <a:pPr marL="285750" indent="-285750">
              <a:buSzPct val="100000"/>
              <a:buChar char="➢"/>
            </a:pPr>
            <a:r>
              <a:t>Production of chemical elements in the Universe </a:t>
            </a:r>
          </a:p>
          <a:p>
            <a:pPr marL="285750" indent="-285750">
              <a:buSzPct val="100000"/>
              <a:buChar char="➢"/>
            </a:pPr>
            <a:endParaRPr/>
          </a:p>
          <a:p>
            <a:pPr marL="285750" indent="-285750">
              <a:buSzPct val="100000"/>
              <a:buChar char="➢"/>
            </a:pPr>
            <a:r>
              <a:t>Properties of nuclei and strongly-interacting matter at high energies (shortly after the Big Bang, catastrophic cosmic events, compact stellar objects…)</a:t>
            </a:r>
          </a:p>
        </p:txBody>
      </p:sp>
      <p:sp>
        <p:nvSpPr>
          <p:cNvPr id="427" name="ZoneTexte 29"/>
          <p:cNvSpPr txBox="1"/>
          <p:nvPr/>
        </p:nvSpPr>
        <p:spPr>
          <a:xfrm>
            <a:off x="-63674" y="73669"/>
            <a:ext cx="2535993" cy="128524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Scientific </a:t>
            </a:r>
          </a:p>
          <a:p>
            <a:pPr algn="ctr">
              <a:defRPr sz="4000"/>
            </a:pPr>
            <a:r>
              <a:t>Pole</a:t>
            </a:r>
          </a:p>
        </p:txBody>
      </p:sp>
      <p:sp>
        <p:nvSpPr>
          <p:cNvPr id="428" name="Espace réservé du numéro de diapositive 6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29" name="Espace réservé de la date 1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05/11/2019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3221</Words>
  <Application>Microsoft Office PowerPoint</Application>
  <PresentationFormat>Grand écran</PresentationFormat>
  <Paragraphs>809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Helvetica</vt:lpstr>
      <vt:lpstr>Helvetica Neue</vt:lpstr>
      <vt:lpstr>Symbol</vt:lpstr>
      <vt:lpstr>Times New Roman</vt:lpstr>
      <vt:lpstr>Trebuchet MS</vt:lpstr>
      <vt:lpstr>Wingdings</vt:lpstr>
      <vt:lpstr>Thème Office</vt:lpstr>
      <vt:lpstr>Projet Web portail Fluo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 Petizon</dc:creator>
  <cp:lastModifiedBy>$petizon</cp:lastModifiedBy>
  <cp:revision>24</cp:revision>
  <dcterms:modified xsi:type="dcterms:W3CDTF">2019-11-19T16:41:29Z</dcterms:modified>
</cp:coreProperties>
</file>